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1" r:id="rId5"/>
  </p:sldMasterIdLst>
  <p:notesMasterIdLst>
    <p:notesMasterId r:id="rId31"/>
  </p:notesMasterIdLst>
  <p:sldIdLst>
    <p:sldId id="256" r:id="rId6"/>
    <p:sldId id="257" r:id="rId7"/>
    <p:sldId id="258" r:id="rId8"/>
    <p:sldId id="266" r:id="rId9"/>
    <p:sldId id="330" r:id="rId10"/>
    <p:sldId id="303" r:id="rId11"/>
    <p:sldId id="310" r:id="rId12"/>
    <p:sldId id="329" r:id="rId13"/>
    <p:sldId id="262" r:id="rId14"/>
    <p:sldId id="331" r:id="rId15"/>
    <p:sldId id="327" r:id="rId16"/>
    <p:sldId id="328" r:id="rId17"/>
    <p:sldId id="309" r:id="rId18"/>
    <p:sldId id="267" r:id="rId19"/>
    <p:sldId id="268" r:id="rId20"/>
    <p:sldId id="332" r:id="rId21"/>
    <p:sldId id="333" r:id="rId22"/>
    <p:sldId id="334" r:id="rId23"/>
    <p:sldId id="335" r:id="rId24"/>
    <p:sldId id="308" r:id="rId25"/>
    <p:sldId id="263" r:id="rId26"/>
    <p:sldId id="307" r:id="rId27"/>
    <p:sldId id="265" r:id="rId28"/>
    <p:sldId id="259" r:id="rId29"/>
    <p:sldId id="260" r:id="rId3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2160"/>
        <p:guide pos="3840"/>
      </p:guideLst>
    </p:cSldViewPr>
  </p:slide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n-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CE52B-DAA8-4264-A1F8-AEE4BC80349D}" type="datetimeFigureOut">
              <a:rPr lang="nn-NO" smtClean="0"/>
              <a:t>31.10.2024</a:t>
            </a:fld>
            <a:endParaRPr lang="nn-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n-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n-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7C366-F728-465E-A3DE-DD02719813AD}" type="slidenum">
              <a:rPr lang="nn-NO" smtClean="0"/>
              <a:t>‹#›</a:t>
            </a:fld>
            <a:endParaRPr lang="nn-NO"/>
          </a:p>
        </p:txBody>
      </p:sp>
    </p:spTree>
    <p:extLst>
      <p:ext uri="{BB962C8B-B14F-4D97-AF65-F5344CB8AC3E}">
        <p14:creationId xmlns:p14="http://schemas.microsoft.com/office/powerpoint/2010/main" val="3941038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r>
              <a:rPr lang="nb-NO" altLang="nb-NO" b="1">
                <a:ea typeface="ＭＳ Ｐゴシック" pitchFamily="34" charset="-128"/>
              </a:rPr>
              <a:t>Veiledermal: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a:ea typeface="ＭＳ Ｐゴシック" pitchFamily="34" charset="-128"/>
              </a:rPr>
              <a:t>Her følger en Power-Point presentasjon som er tenkt som hjelp ved gjennomføring av klasseromdelen av kurset. </a:t>
            </a:r>
            <a:r>
              <a:rPr lang="nb-NO" altLang="nb-NO" err="1">
                <a:ea typeface="ＭＳ Ｐゴシック" pitchFamily="34" charset="-128"/>
              </a:rPr>
              <a:t>Slidene</a:t>
            </a:r>
            <a:r>
              <a:rPr lang="nb-NO" altLang="nb-NO">
                <a:ea typeface="ＭＳ Ｐゴシック" pitchFamily="34" charset="-128"/>
              </a:rPr>
              <a:t> er kortfattede og stikkordsmessige, men vil være nærmere forklart under </a:t>
            </a:r>
            <a:r>
              <a:rPr lang="nb-NO" altLang="nb-NO" b="1">
                <a:ea typeface="ＭＳ Ｐゴシック" pitchFamily="34" charset="-128"/>
              </a:rPr>
              <a:t>Veiledermal</a:t>
            </a:r>
            <a:r>
              <a:rPr lang="nb-NO" altLang="nb-NO">
                <a:ea typeface="ＭＳ Ｐゴシック" pitchFamily="34" charset="-128"/>
              </a:rPr>
              <a:t>, som vil ligge ved hver enkelt. Det er en forutsetning at veileder har satt seg inn </a:t>
            </a:r>
            <a:r>
              <a:rPr lang="nb-NO" altLang="nb-NO" u="sng">
                <a:ea typeface="ＭＳ Ｐゴシック" pitchFamily="34" charset="-128"/>
              </a:rPr>
              <a:t>bakgrunnsstoffet</a:t>
            </a:r>
            <a:r>
              <a:rPr lang="nb-NO" altLang="nb-NO" u="sng" baseline="0">
                <a:ea typeface="ＭＳ Ｐゴシック" pitchFamily="34" charset="-128"/>
              </a:rPr>
              <a:t> i boka «Flest Mulig- Lengst Mulig – Best Mulig»,</a:t>
            </a:r>
            <a:r>
              <a:rPr lang="nb-NO" altLang="nb-NO" u="none" baseline="0">
                <a:ea typeface="ＭＳ Ｐゴシック" pitchFamily="34" charset="-128"/>
              </a:rPr>
              <a:t> </a:t>
            </a:r>
            <a:r>
              <a:rPr lang="nb-NO" altLang="nb-NO" baseline="0">
                <a:ea typeface="ＭＳ Ｐゴシック" pitchFamily="34" charset="-128"/>
              </a:rPr>
              <a:t>og </a:t>
            </a:r>
            <a:r>
              <a:rPr lang="nb-NO" altLang="nb-NO">
                <a:ea typeface="ＭＳ Ｐゴシック" pitchFamily="34" charset="-128"/>
              </a:rPr>
              <a:t>i e-læringskurset</a:t>
            </a:r>
            <a:r>
              <a:rPr lang="nb-NO" altLang="nb-NO" baseline="0">
                <a:ea typeface="ＭＳ Ｐゴシック" pitchFamily="34" charset="-128"/>
              </a:rPr>
              <a:t> </a:t>
            </a:r>
            <a:r>
              <a:rPr lang="nb-NO" altLang="nb-NO">
                <a:ea typeface="ＭＳ Ｐゴシック" pitchFamily="34" charset="-128"/>
              </a:rPr>
              <a:t>i forkant</a:t>
            </a:r>
            <a:r>
              <a:rPr lang="nb-NO" altLang="nb-NO" u="none">
                <a:solidFill>
                  <a:srgbClr val="FF0000"/>
                </a:solidFill>
                <a:ea typeface="ＭＳ Ｐゴシック" pitchFamily="34" charset="-128"/>
              </a:rPr>
              <a:t>, slik at der hvor veiledermalen henviser til dette,</a:t>
            </a:r>
            <a:r>
              <a:rPr lang="nb-NO" altLang="nb-NO" u="none">
                <a:ea typeface="ＭＳ Ｐゴシック" pitchFamily="34" charset="-128"/>
              </a:rPr>
              <a:t> </a:t>
            </a:r>
            <a:r>
              <a:rPr lang="nb-NO" altLang="nb-NO">
                <a:ea typeface="ＭＳ Ｐゴシック" pitchFamily="34" charset="-128"/>
              </a:rPr>
              <a:t>enkelt kan bruke materiellet som støtte.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a:ea typeface="ＭＳ Ｐゴシック" pitchFamily="34" charset="-128"/>
              </a:rPr>
              <a:t>Viktig at veileder også gjør deltagerne oppmerksom på </a:t>
            </a:r>
            <a:r>
              <a:rPr lang="nb-NO" altLang="nb-NO" b="1">
                <a:ea typeface="ＭＳ Ｐゴシック" pitchFamily="34" charset="-128"/>
              </a:rPr>
              <a:t>Tilleggsressurser </a:t>
            </a:r>
            <a:r>
              <a:rPr lang="nb-NO" altLang="nb-NO" b="0">
                <a:ea typeface="ＭＳ Ｐゴシック" pitchFamily="34" charset="-128"/>
              </a:rPr>
              <a:t>i</a:t>
            </a:r>
            <a:r>
              <a:rPr lang="nb-NO" altLang="nb-NO" b="0" baseline="0">
                <a:ea typeface="ＭＳ Ｐゴシック" pitchFamily="34" charset="-128"/>
              </a:rPr>
              <a:t> e-læringsverktøyet, og nytten av dette.</a:t>
            </a:r>
            <a:endParaRPr lang="nb-NO" altLang="nb-NO">
              <a:ea typeface="ＭＳ Ｐゴシック" pitchFamily="34" charset="-128"/>
            </a:endParaRPr>
          </a:p>
          <a:p>
            <a:endParaRPr lang="nb-NO" altLang="nb-NO">
              <a:ea typeface="ＭＳ Ｐゴシック" pitchFamily="34" charset="-128"/>
            </a:endParaRPr>
          </a:p>
          <a:p>
            <a:r>
              <a:rPr lang="nb-NO"/>
              <a:t>Siste slide viser også en forklaring til praksisdelen. Oppgavene </a:t>
            </a:r>
            <a:r>
              <a:rPr lang="nb-NO" u="sng"/>
              <a:t>her</a:t>
            </a:r>
            <a:r>
              <a:rPr lang="nb-NO"/>
              <a:t> skal </a:t>
            </a:r>
            <a:r>
              <a:rPr lang="nb-NO" u="sng"/>
              <a:t>deltagerne</a:t>
            </a:r>
            <a:r>
              <a:rPr lang="nb-NO"/>
              <a:t> ha forberedt hjemme, men det bør settes</a:t>
            </a:r>
            <a:r>
              <a:rPr lang="nb-NO" baseline="0"/>
              <a:t> av ca. 15 minutter til gjennomgang i grupper.</a:t>
            </a:r>
            <a:endParaRPr lang="nb-NO"/>
          </a:p>
          <a:p>
            <a:endParaRPr lang="nn-NO"/>
          </a:p>
        </p:txBody>
      </p:sp>
      <p:sp>
        <p:nvSpPr>
          <p:cNvPr id="4" name="Plassholder for lysbildenummer 3"/>
          <p:cNvSpPr>
            <a:spLocks noGrp="1"/>
          </p:cNvSpPr>
          <p:nvPr>
            <p:ph type="sldNum" sz="quarter" idx="5"/>
          </p:nvPr>
        </p:nvSpPr>
        <p:spPr/>
        <p:txBody>
          <a:bodyPr/>
          <a:lstStyle/>
          <a:p>
            <a:fld id="{1147C366-F728-465E-A3DE-DD02719813AD}" type="slidenum">
              <a:rPr lang="nn-NO" smtClean="0"/>
              <a:t>1</a:t>
            </a:fld>
            <a:endParaRPr lang="nn-NO"/>
          </a:p>
        </p:txBody>
      </p:sp>
    </p:spTree>
    <p:extLst>
      <p:ext uri="{BB962C8B-B14F-4D97-AF65-F5344CB8AC3E}">
        <p14:creationId xmlns:p14="http://schemas.microsoft.com/office/powerpoint/2010/main" val="936105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b="1">
                <a:ea typeface="ＭＳ Ｐゴシック" pitchFamily="34" charset="-128"/>
              </a:rPr>
              <a:t>Veiledermal: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t>Her er</a:t>
            </a:r>
            <a:r>
              <a:rPr lang="nb-NO" baseline="0"/>
              <a:t> en oversikt over hovedmomentene i hele kurset. Målet er at deltagerne skal få </a:t>
            </a:r>
            <a:r>
              <a:rPr lang="nb-NO" u="sng" baseline="0"/>
              <a:t>en</a:t>
            </a:r>
            <a:r>
              <a:rPr lang="nb-NO" baseline="0"/>
              <a:t> god kjennskap til alle disse temaene ved å gå i gjennom teori på e-læringsleksjonene, og gjennom diskusjon og oppsummering i klasserom. I tillegg skal mye prøves ut gjennom praksis på feltet med forsterking og forklaring fra veileder.</a:t>
            </a:r>
            <a:endParaRPr lang="nb-NO"/>
          </a:p>
          <a:p>
            <a:endParaRPr lang="nb-NO" baseline="0"/>
          </a:p>
          <a:p>
            <a:r>
              <a:rPr lang="nb-NO" baseline="0"/>
              <a:t>Veileders hovedoppgave knyttet til denne figuren er å vise logikken å sammenhengen mellom alle sju temaene. </a:t>
            </a:r>
          </a:p>
          <a:p>
            <a:endParaRPr lang="nb-NO" baseline="0"/>
          </a:p>
          <a:p>
            <a:r>
              <a:rPr lang="nb-NO" u="sng" baseline="0"/>
              <a:t>Verdigrunnlaget</a:t>
            </a:r>
            <a:r>
              <a:rPr lang="nb-NO" baseline="0"/>
              <a:t> (eks. Flest Mulig Lengst mulig – Best Mulig) må følges opp med konkrete virkemidler (eksempelvis): </a:t>
            </a:r>
          </a:p>
          <a:p>
            <a:endParaRPr lang="nb-NO" baseline="0"/>
          </a:p>
          <a:p>
            <a:pPr marL="171450" indent="-171450">
              <a:buFontTx/>
              <a:buChar char="-"/>
            </a:pPr>
            <a:r>
              <a:rPr lang="nb-NO" baseline="0"/>
              <a:t>En aktiv rekrutteringsplan for gutter og jenter (spesielt)</a:t>
            </a:r>
          </a:p>
          <a:p>
            <a:pPr marL="171450" indent="-171450">
              <a:buFontTx/>
              <a:buChar char="-"/>
            </a:pPr>
            <a:r>
              <a:rPr lang="nb-NO" baseline="0"/>
              <a:t>Et differensiert trenings- og kamptilbud </a:t>
            </a:r>
          </a:p>
          <a:p>
            <a:pPr marL="171450" indent="-171450">
              <a:buFontTx/>
              <a:buChar char="-"/>
            </a:pPr>
            <a:r>
              <a:rPr lang="nb-NO" baseline="0"/>
              <a:t>En god plan for spillerutvikling som favner alle spillerne som er i ulike modnings- og «utviklings» stadier»</a:t>
            </a:r>
          </a:p>
          <a:p>
            <a:pPr marL="171450" indent="-171450">
              <a:buFontTx/>
              <a:buChar char="-"/>
            </a:pPr>
            <a:endParaRPr lang="nb-NO" baseline="0"/>
          </a:p>
          <a:p>
            <a:pPr marL="0" indent="0">
              <a:buFontTx/>
              <a:buNone/>
            </a:pPr>
            <a:r>
              <a:rPr lang="nb-NO" baseline="0"/>
              <a:t>Disse virkemidlene må gjennomføres for alle årsenhetene i klubben. Klubben skal være en garantist for gjennomføringen. Dette arbeidet </a:t>
            </a:r>
          </a:p>
          <a:p>
            <a:pPr marL="0" indent="0">
              <a:buFontTx/>
              <a:buNone/>
            </a:pPr>
            <a:r>
              <a:rPr lang="nb-NO" baseline="0"/>
              <a:t>Har betegnelsen </a:t>
            </a:r>
            <a:r>
              <a:rPr lang="nb-NO" u="sng" baseline="0"/>
              <a:t>«Klubben som Sjef».    </a:t>
            </a:r>
          </a:p>
          <a:p>
            <a:pPr marL="0" indent="0">
              <a:buFontTx/>
              <a:buNone/>
            </a:pPr>
            <a:endParaRPr lang="nb-NO" baseline="0"/>
          </a:p>
          <a:p>
            <a:pPr marL="0" indent="0">
              <a:buFontTx/>
              <a:buNone/>
            </a:pPr>
            <a:r>
              <a:rPr lang="nb-NO" baseline="0"/>
              <a:t>De neste temaene er knyttet til Barne- og ungdomsformelen: Trygghet vs. utfordringer + mestring gir trivsel og utvikling. Denne formelen bør repeteres i denne sammenhengen. .</a:t>
            </a:r>
          </a:p>
          <a:p>
            <a:pPr marL="0" indent="0">
              <a:buFontTx/>
              <a:buNone/>
            </a:pPr>
            <a:r>
              <a:rPr lang="nb-NO" baseline="0"/>
              <a:t>     </a:t>
            </a:r>
          </a:p>
          <a:p>
            <a:pPr marL="0" indent="0">
              <a:buFontTx/>
              <a:buNone/>
            </a:pPr>
            <a:r>
              <a:rPr lang="nb-NO"/>
              <a:t>For å favne spillets</a:t>
            </a:r>
            <a:r>
              <a:rPr lang="nb-NO" baseline="0"/>
              <a:t> krav og egenart vil ei økt og en periodeplan som inkluderer </a:t>
            </a:r>
            <a:r>
              <a:rPr lang="nb-NO" u="sng" baseline="0"/>
              <a:t>aktivitetskategoriene</a:t>
            </a:r>
            <a:r>
              <a:rPr lang="nb-NO" baseline="0"/>
              <a:t> «Sjef over ballen», Spille med og mot», «Tilpasset Smålagsspill» og «Scoringstrening» sikre at spillerne både synes det er gøy og får utvikling. I tillegg vil dette grepet gjøre sitt til at trenere med ulik bakgrunn planlegger og gjennomfører gode treningsøkter. Et viktig poeng er det at NFFs Skoleringsplaner gjennom Treningsøkta.no er bygget opp etter samme lest og skal brukes aktivt gjennom hele kurset av både veiledere og ikke minst deltakerne på kurset. </a:t>
            </a:r>
          </a:p>
          <a:p>
            <a:pPr marL="0" indent="0">
              <a:buFontTx/>
              <a:buNone/>
            </a:pPr>
            <a:endParaRPr lang="nb-NO" baseline="0"/>
          </a:p>
          <a:p>
            <a:pPr marL="0" indent="0">
              <a:buFontTx/>
              <a:buNone/>
            </a:pPr>
            <a:r>
              <a:rPr lang="nb-NO" baseline="0"/>
              <a:t>I </a:t>
            </a:r>
            <a:r>
              <a:rPr lang="nb-NO" u="sng" baseline="0"/>
              <a:t>Prinsipper for god fotballferdighet </a:t>
            </a:r>
            <a:r>
              <a:rPr lang="nb-NO" u="none" baseline="0"/>
              <a:t> går vi ett hakk videre. Aktivitetsprinsippet, Gjenkjenning kontra variasjon, Spesifisitetsprinsippet, Differensiering og Jevnbyrdighet er prinsipper som en må ta hensyn til når en planlegger og gjennomfører treningsøktene. Vektingen av disse tar også hensyn til hvor spillerne</a:t>
            </a:r>
          </a:p>
          <a:p>
            <a:pPr marL="0" indent="0">
              <a:buFontTx/>
              <a:buNone/>
            </a:pPr>
            <a:r>
              <a:rPr lang="nb-NO" u="none" baseline="0"/>
              <a:t>er i utviklingstrappa. </a:t>
            </a:r>
          </a:p>
          <a:p>
            <a:pPr marL="0" indent="0">
              <a:buFontTx/>
              <a:buNone/>
            </a:pPr>
            <a:endParaRPr lang="nb-NO" u="none" baseline="0"/>
          </a:p>
          <a:p>
            <a:pPr marL="0" indent="0">
              <a:buFontTx/>
              <a:buNone/>
            </a:pPr>
            <a:r>
              <a:rPr lang="nb-NO" u="sng" baseline="0"/>
              <a:t>Treneren som veileder </a:t>
            </a:r>
            <a:r>
              <a:rPr lang="nb-NO" u="none" baseline="0"/>
              <a:t>setter fokus hvordan vi er som mennesker ovenfor ei og hvordan du veileder både enkeltspillerne og gruppa. </a:t>
            </a:r>
          </a:p>
          <a:p>
            <a:pPr marL="0" indent="0">
              <a:buFontTx/>
              <a:buNone/>
            </a:pPr>
            <a:endParaRPr lang="nb-NO" u="none" baseline="0"/>
          </a:p>
          <a:p>
            <a:pPr marL="0" indent="0">
              <a:buFontTx/>
              <a:buNone/>
            </a:pPr>
            <a:r>
              <a:rPr lang="nb-NO" u="sng" baseline="0"/>
              <a:t>Øktas rammer </a:t>
            </a:r>
            <a:r>
              <a:rPr lang="nb-NO" u="none" baseline="0"/>
              <a:t>forsterker effekten av både innholdet og veiledningen. Øktas trygge og faste rammer er avgjørende for øktas og gruppas «klima».</a:t>
            </a:r>
          </a:p>
          <a:p>
            <a:pPr marL="0" indent="0">
              <a:buFontTx/>
              <a:buNone/>
            </a:pPr>
            <a:endParaRPr lang="nb-NO" u="none" baseline="0"/>
          </a:p>
          <a:p>
            <a:pPr marL="0" indent="0">
              <a:buFontTx/>
              <a:buNone/>
            </a:pPr>
            <a:r>
              <a:rPr lang="nb-NO" u="none" baseline="0"/>
              <a:t>Treneren og trenerbenken er den viktigste påvirkningsfaktor for oppførsel og Fair Play. Dette påvirker både relasjonene i spillegruppa, i foreldregruppa, mot dommer og motstanderlag. Dette innholdet i kurset er samlet under bolken </a:t>
            </a:r>
            <a:r>
              <a:rPr lang="nb-NO" u="sng" baseline="0"/>
              <a:t>Trenervett.   </a:t>
            </a:r>
          </a:p>
          <a:p>
            <a:endParaRPr lang="nn-NO"/>
          </a:p>
        </p:txBody>
      </p:sp>
      <p:sp>
        <p:nvSpPr>
          <p:cNvPr id="4" name="Plassholder for lysbildenummer 3"/>
          <p:cNvSpPr>
            <a:spLocks noGrp="1"/>
          </p:cNvSpPr>
          <p:nvPr>
            <p:ph type="sldNum" sz="quarter" idx="5"/>
          </p:nvPr>
        </p:nvSpPr>
        <p:spPr/>
        <p:txBody>
          <a:bodyPr/>
          <a:lstStyle/>
          <a:p>
            <a:fld id="{1147C366-F728-465E-A3DE-DD02719813AD}" type="slidenum">
              <a:rPr lang="nn-NO" smtClean="0"/>
              <a:t>2</a:t>
            </a:fld>
            <a:endParaRPr lang="nn-NO"/>
          </a:p>
        </p:txBody>
      </p:sp>
    </p:spTree>
    <p:extLst>
      <p:ext uri="{BB962C8B-B14F-4D97-AF65-F5344CB8AC3E}">
        <p14:creationId xmlns:p14="http://schemas.microsoft.com/office/powerpoint/2010/main" val="3764170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r>
              <a:rPr lang="nb-NO" altLang="nb-NO" b="1">
                <a:ea typeface="ＭＳ Ｐゴシック" pitchFamily="34" charset="-128"/>
              </a:rPr>
              <a:t>VERDIGRUNNLAGET</a:t>
            </a:r>
          </a:p>
          <a:p>
            <a:pPr eaLnBrk="1" hangingPunct="1">
              <a:spcBef>
                <a:spcPct val="50000"/>
              </a:spcBef>
              <a:buClr>
                <a:schemeClr val="accent1"/>
              </a:buClr>
            </a:pPr>
            <a:r>
              <a:rPr lang="nb-NO" altLang="nb-NO" err="1">
                <a:solidFill>
                  <a:srgbClr val="385723"/>
                </a:solidFill>
                <a:latin typeface="Arial" pitchFamily="34" charset="0"/>
                <a:ea typeface="ＭＳ Ｐゴシック" pitchFamily="34" charset="-128"/>
                <a:cs typeface="Arial" pitchFamily="34" charset="0"/>
              </a:rPr>
              <a:t>Barne</a:t>
            </a:r>
            <a:r>
              <a:rPr lang="nb-NO" altLang="nb-NO">
                <a:solidFill>
                  <a:srgbClr val="385723"/>
                </a:solidFill>
                <a:latin typeface="Arial" pitchFamily="34" charset="0"/>
                <a:ea typeface="ＭＳ Ｐゴシック" pitchFamily="34" charset="-128"/>
                <a:cs typeface="Arial" pitchFamily="34" charset="0"/>
              </a:rPr>
              <a:t> og ungdomsfotballen bygger på tre pilarer som sammen danner verdigrunnlaget for fotballen, på og utenfor banen:</a:t>
            </a:r>
          </a:p>
          <a:p>
            <a:pPr eaLnBrk="1" hangingPunct="1">
              <a:spcBef>
                <a:spcPct val="50000"/>
              </a:spcBef>
              <a:buClr>
                <a:schemeClr val="accent1"/>
              </a:buClr>
            </a:pPr>
            <a:r>
              <a:rPr lang="nb-NO" altLang="nb-NO" b="1">
                <a:solidFill>
                  <a:srgbClr val="385723"/>
                </a:solidFill>
                <a:latin typeface="Arial" pitchFamily="34" charset="0"/>
                <a:ea typeface="ＭＳ Ｐゴシック" pitchFamily="34" charset="-128"/>
                <a:cs typeface="Arial" pitchFamily="34" charset="0"/>
              </a:rPr>
              <a:t>1. Fotball for alle</a:t>
            </a:r>
          </a:p>
          <a:p>
            <a:pPr eaLnBrk="1" hangingPunct="1">
              <a:spcBef>
                <a:spcPct val="0"/>
              </a:spcBef>
            </a:pPr>
            <a:r>
              <a:rPr lang="nb-NO" altLang="nb-NO">
                <a:solidFill>
                  <a:srgbClr val="000000"/>
                </a:solidFill>
                <a:ea typeface="ＭＳ Ｐゴシック" pitchFamily="34" charset="-128"/>
              </a:rPr>
              <a:t>Barnefotballen bygger på Norges Fotballforbunds visjon om fotballglede, muligheter og utfordringer for alle, uavhengig av nivå, alder, kjønn og kulturell bakgrunn. Det betyr at:</a:t>
            </a:r>
          </a:p>
          <a:p>
            <a:pPr lvl="1" eaLnBrk="1" hangingPunct="1">
              <a:spcBef>
                <a:spcPct val="50000"/>
              </a:spcBef>
              <a:buClr>
                <a:schemeClr val="accent1"/>
              </a:buClr>
              <a:buFontTx/>
              <a:buChar char="•"/>
            </a:pPr>
            <a:r>
              <a:rPr lang="nb-NO" altLang="nb-NO">
                <a:solidFill>
                  <a:srgbClr val="385723"/>
                </a:solidFill>
                <a:latin typeface="Arial" pitchFamily="34" charset="0"/>
                <a:ea typeface="ＭＳ Ｐゴシック" pitchFamily="34" charset="-128"/>
                <a:cs typeface="Arial" pitchFamily="34" charset="0"/>
              </a:rPr>
              <a:t>Alle som har lyst å spille fotball i barne- og ungdomsfotballen skal ha et godt tilbud til dette.</a:t>
            </a:r>
          </a:p>
          <a:p>
            <a:pPr lvl="1" eaLnBrk="1" hangingPunct="1">
              <a:spcBef>
                <a:spcPct val="50000"/>
              </a:spcBef>
              <a:buClr>
                <a:schemeClr val="accent1"/>
              </a:buClr>
              <a:buFontTx/>
              <a:buChar char="•"/>
            </a:pPr>
            <a:r>
              <a:rPr lang="nb-NO" altLang="nb-NO">
                <a:solidFill>
                  <a:srgbClr val="385723"/>
                </a:solidFill>
                <a:latin typeface="Arial" pitchFamily="34" charset="0"/>
                <a:ea typeface="ＭＳ Ｐゴシック" pitchFamily="34" charset="-128"/>
                <a:cs typeface="Arial" pitchFamily="34" charset="0"/>
              </a:rPr>
              <a:t>Klubben skal gi spillerne muligheter til ulike ”løp” i klubben. Både for de som har lyst til å spille hele tiden og for de som har lyst til å være med, men ikke bruke all fritid på dette.</a:t>
            </a:r>
            <a:endParaRPr lang="nb-NO" altLang="nb-NO" b="1">
              <a:solidFill>
                <a:srgbClr val="385723"/>
              </a:solidFill>
              <a:latin typeface="Arial" pitchFamily="34" charset="0"/>
              <a:ea typeface="ＭＳ Ｐゴシック" pitchFamily="34" charset="-128"/>
              <a:cs typeface="Arial" pitchFamily="34" charset="0"/>
            </a:endParaRPr>
          </a:p>
          <a:p>
            <a:pPr eaLnBrk="1" hangingPunct="1">
              <a:spcBef>
                <a:spcPct val="50000"/>
              </a:spcBef>
              <a:buClr>
                <a:schemeClr val="accent1"/>
              </a:buClr>
            </a:pPr>
            <a:r>
              <a:rPr lang="nb-NO" altLang="nb-NO" b="1">
                <a:solidFill>
                  <a:srgbClr val="385723"/>
                </a:solidFill>
                <a:latin typeface="Arial" pitchFamily="34" charset="0"/>
                <a:ea typeface="ＭＳ Ｐゴシック" pitchFamily="34" charset="-128"/>
                <a:cs typeface="Arial" pitchFamily="34" charset="0"/>
              </a:rPr>
              <a:t>2. Trygghet vs. utfordringer + Mestring = Trivsel og utvikling (se neste slide)</a:t>
            </a:r>
          </a:p>
          <a:p>
            <a:pPr eaLnBrk="1" hangingPunct="1">
              <a:spcBef>
                <a:spcPct val="50000"/>
              </a:spcBef>
              <a:buClr>
                <a:schemeClr val="accent1"/>
              </a:buClr>
            </a:pPr>
            <a:r>
              <a:rPr lang="nb-NO" altLang="nb-NO" b="1">
                <a:solidFill>
                  <a:srgbClr val="385723"/>
                </a:solidFill>
                <a:latin typeface="Arial" pitchFamily="34" charset="0"/>
                <a:ea typeface="ＭＳ Ｐゴシック" pitchFamily="34" charset="-128"/>
                <a:cs typeface="Arial" pitchFamily="34" charset="0"/>
              </a:rPr>
              <a:t>3. Fair Play</a:t>
            </a:r>
          </a:p>
          <a:p>
            <a:pPr eaLnBrk="1" hangingPunct="1">
              <a:spcBef>
                <a:spcPct val="0"/>
              </a:spcBef>
              <a:buFontTx/>
              <a:buChar char="•"/>
            </a:pPr>
            <a:r>
              <a:rPr lang="nb-NO" altLang="nb-NO">
                <a:solidFill>
                  <a:srgbClr val="000000"/>
                </a:solidFill>
                <a:ea typeface="ＭＳ Ｐゴシック" pitchFamily="34" charset="-128"/>
              </a:rPr>
              <a:t>Med Fair Play ønsker vi å sette fokus på verdiene respekt, toleranse,</a:t>
            </a:r>
          </a:p>
          <a:p>
            <a:pPr eaLnBrk="1" hangingPunct="1">
              <a:spcBef>
                <a:spcPct val="0"/>
              </a:spcBef>
            </a:pPr>
            <a:r>
              <a:rPr lang="nb-NO" altLang="nb-NO">
                <a:solidFill>
                  <a:srgbClr val="000000"/>
                </a:solidFill>
                <a:ea typeface="ＭＳ Ｐゴシック" pitchFamily="34" charset="-128"/>
              </a:rPr>
              <a:t>  likeverd og menneskeverd.  </a:t>
            </a:r>
          </a:p>
          <a:p>
            <a:pPr eaLnBrk="1" hangingPunct="1">
              <a:spcBef>
                <a:spcPct val="0"/>
              </a:spcBef>
              <a:buFontTx/>
              <a:buChar char="•"/>
            </a:pPr>
            <a:r>
              <a:rPr lang="nb-NO" altLang="nb-NO">
                <a:solidFill>
                  <a:srgbClr val="000000"/>
                </a:solidFill>
                <a:ea typeface="ＭＳ Ｐゴシック" pitchFamily="34" charset="-128"/>
              </a:rPr>
              <a:t>Fotballen blir bedre når alle som deltar viser respekt for hverandre. Enten du er spiller, leder, trener eller dommer, så trives du best i et miljø som er positivt og basert på gjensidig respekt. </a:t>
            </a:r>
          </a:p>
          <a:p>
            <a:pPr eaLnBrk="1" hangingPunct="1">
              <a:spcBef>
                <a:spcPct val="0"/>
              </a:spcBef>
              <a:buFontTx/>
              <a:buChar char="•"/>
            </a:pPr>
            <a:r>
              <a:rPr lang="nb-NO" altLang="nb-NO">
                <a:solidFill>
                  <a:srgbClr val="000000"/>
                </a:solidFill>
                <a:ea typeface="ＭＳ Ｐゴシック" pitchFamily="34" charset="-128"/>
              </a:rPr>
              <a:t>Fair Play er like viktig utenfor som på banen.</a:t>
            </a:r>
          </a:p>
          <a:p>
            <a:pPr eaLnBrk="1" hangingPunct="1">
              <a:spcBef>
                <a:spcPct val="0"/>
              </a:spcBef>
              <a:buFontTx/>
              <a:buChar char="•"/>
            </a:pPr>
            <a:r>
              <a:rPr lang="nb-NO" altLang="nb-NO">
                <a:solidFill>
                  <a:srgbClr val="000000"/>
                </a:solidFill>
                <a:ea typeface="ＭＳ Ｐゴシック" pitchFamily="34" charset="-128"/>
              </a:rPr>
              <a:t>Lagets ”kjøreregler” – hvordan skal vi ha det sammen på trening og kamp</a:t>
            </a:r>
          </a:p>
          <a:p>
            <a:pPr eaLnBrk="1" hangingPunct="1">
              <a:spcBef>
                <a:spcPct val="0"/>
              </a:spcBef>
            </a:pPr>
            <a:r>
              <a:rPr lang="nb-NO" altLang="nb-NO">
                <a:ea typeface="ＭＳ Ｐゴシック" pitchFamily="34" charset="-128"/>
              </a:rPr>
              <a:t>Fair Play handler om hvordan vi oppfører oss mot hverandre, både på og utenfor banen. Alle spillere, trenere, lagledere og foreldre/foresatte bør ha et bevisst forhold til Fair Play og sin egen påvirkningskraft. Treneren som rollemodell har stor betydning </a:t>
            </a:r>
            <a:r>
              <a:rPr lang="nb-NO" altLang="nb-NO" err="1">
                <a:ea typeface="ＭＳ Ｐゴシック" pitchFamily="34" charset="-128"/>
              </a:rPr>
              <a:t>ifht</a:t>
            </a:r>
            <a:r>
              <a:rPr lang="nb-NO" altLang="nb-NO">
                <a:ea typeface="ＭＳ Ｐゴシック" pitchFamily="34" charset="-128"/>
              </a:rPr>
              <a:t>. det klima som skapes rundt trening og kamp. </a:t>
            </a:r>
            <a:r>
              <a:rPr lang="nb-NO" altLang="nb-NO" u="sng">
                <a:ea typeface="ＭＳ Ｐゴシック" pitchFamily="34" charset="-128"/>
              </a:rPr>
              <a:t>Dette må tas på alvor!</a:t>
            </a:r>
          </a:p>
          <a:p>
            <a:pPr marL="0" marR="0" lvl="0" indent="0" algn="l" defTabSz="914400" rtl="0" eaLnBrk="1" fontAlgn="auto" latinLnBrk="0" hangingPunct="1">
              <a:lnSpc>
                <a:spcPct val="100000"/>
              </a:lnSpc>
              <a:spcBef>
                <a:spcPct val="0"/>
              </a:spcBef>
              <a:spcAft>
                <a:spcPts val="0"/>
              </a:spcAft>
              <a:buClrTx/>
              <a:buSzTx/>
              <a:buFontTx/>
              <a:buNone/>
              <a:tabLst/>
              <a:defRPr/>
            </a:pPr>
            <a:r>
              <a:rPr lang="nb-NO" altLang="nb-NO" b="1">
                <a:ea typeface="ＭＳ Ｐゴシック" pitchFamily="34" charset="-128"/>
              </a:rPr>
              <a:t>Støttelitteratur: Flest mulig, lengst mulig, best mulig, kap.1 Verdifullt verdigrunnlag.</a:t>
            </a:r>
          </a:p>
        </p:txBody>
      </p:sp>
      <p:sp>
        <p:nvSpPr>
          <p:cNvPr id="4" name="Plassholder for lysbildenummer 3"/>
          <p:cNvSpPr>
            <a:spLocks noGrp="1"/>
          </p:cNvSpPr>
          <p:nvPr>
            <p:ph type="sldNum" sz="quarter" idx="5"/>
          </p:nvPr>
        </p:nvSpPr>
        <p:spPr/>
        <p:txBody>
          <a:bodyPr/>
          <a:lstStyle/>
          <a:p>
            <a:fld id="{1147C366-F728-465E-A3DE-DD02719813AD}" type="slidenum">
              <a:rPr lang="nn-NO" smtClean="0"/>
              <a:t>3</a:t>
            </a:fld>
            <a:endParaRPr lang="nn-NO"/>
          </a:p>
        </p:txBody>
      </p:sp>
    </p:spTree>
    <p:extLst>
      <p:ext uri="{BB962C8B-B14F-4D97-AF65-F5344CB8AC3E}">
        <p14:creationId xmlns:p14="http://schemas.microsoft.com/office/powerpoint/2010/main" val="1982113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4</a:t>
            </a:fld>
            <a:endParaRPr lang="nn-NO"/>
          </a:p>
        </p:txBody>
      </p:sp>
    </p:spTree>
    <p:extLst>
      <p:ext uri="{BB962C8B-B14F-4D97-AF65-F5344CB8AC3E}">
        <p14:creationId xmlns:p14="http://schemas.microsoft.com/office/powerpoint/2010/main" val="2956063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5</a:t>
            </a:fld>
            <a:endParaRPr lang="nn-NO"/>
          </a:p>
        </p:txBody>
      </p:sp>
    </p:spTree>
    <p:extLst>
      <p:ext uri="{BB962C8B-B14F-4D97-AF65-F5344CB8AC3E}">
        <p14:creationId xmlns:p14="http://schemas.microsoft.com/office/powerpoint/2010/main" val="719440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7</a:t>
            </a:fld>
            <a:endParaRPr lang="nn-NO"/>
          </a:p>
        </p:txBody>
      </p:sp>
    </p:spTree>
    <p:extLst>
      <p:ext uri="{BB962C8B-B14F-4D97-AF65-F5344CB8AC3E}">
        <p14:creationId xmlns:p14="http://schemas.microsoft.com/office/powerpoint/2010/main" val="2474522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8</a:t>
            </a:fld>
            <a:endParaRPr lang="nn-NO"/>
          </a:p>
        </p:txBody>
      </p:sp>
    </p:spTree>
    <p:extLst>
      <p:ext uri="{BB962C8B-B14F-4D97-AF65-F5344CB8AC3E}">
        <p14:creationId xmlns:p14="http://schemas.microsoft.com/office/powerpoint/2010/main" val="1553311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a:p>
        </p:txBody>
      </p:sp>
      <p:sp>
        <p:nvSpPr>
          <p:cNvPr id="4" name="Plassholder for lysbildenummer 3"/>
          <p:cNvSpPr>
            <a:spLocks noGrp="1"/>
          </p:cNvSpPr>
          <p:nvPr>
            <p:ph type="sldNum" sz="quarter" idx="5"/>
          </p:nvPr>
        </p:nvSpPr>
        <p:spPr/>
        <p:txBody>
          <a:bodyPr/>
          <a:lstStyle/>
          <a:p>
            <a:fld id="{1147C366-F728-465E-A3DE-DD02719813AD}" type="slidenum">
              <a:rPr lang="nn-NO" smtClean="0"/>
              <a:t>9</a:t>
            </a:fld>
            <a:endParaRPr lang="nn-NO"/>
          </a:p>
        </p:txBody>
      </p:sp>
    </p:spTree>
    <p:extLst>
      <p:ext uri="{BB962C8B-B14F-4D97-AF65-F5344CB8AC3E}">
        <p14:creationId xmlns:p14="http://schemas.microsoft.com/office/powerpoint/2010/main" val="369803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10</a:t>
            </a:fld>
            <a:endParaRPr lang="nn-NO"/>
          </a:p>
        </p:txBody>
      </p:sp>
    </p:spTree>
    <p:extLst>
      <p:ext uri="{BB962C8B-B14F-4D97-AF65-F5344CB8AC3E}">
        <p14:creationId xmlns:p14="http://schemas.microsoft.com/office/powerpoint/2010/main" val="250218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13</a:t>
            </a:fld>
            <a:endParaRPr lang="nn-NO"/>
          </a:p>
        </p:txBody>
      </p:sp>
    </p:spTree>
    <p:extLst>
      <p:ext uri="{BB962C8B-B14F-4D97-AF65-F5344CB8AC3E}">
        <p14:creationId xmlns:p14="http://schemas.microsoft.com/office/powerpoint/2010/main" val="2169223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r>
              <a:rPr lang="nb-NO" altLang="nb-NO" b="1">
                <a:ea typeface="ＭＳ Ｐゴシック" pitchFamily="34" charset="-128"/>
              </a:rPr>
              <a:t>PRINSIPPER</a:t>
            </a:r>
            <a:r>
              <a:rPr lang="nb-NO" altLang="nb-NO" b="1" baseline="0">
                <a:ea typeface="ＭＳ Ｐゴシック" pitchFamily="34" charset="-128"/>
              </a:rPr>
              <a:t> FOR GOD FOTBALLAKTIVITET</a:t>
            </a:r>
            <a:endParaRPr lang="nb-NO" altLang="nb-NO" b="1">
              <a:ea typeface="ＭＳ Ｐゴシック" pitchFamily="34" charset="-128"/>
            </a:endParaRPr>
          </a:p>
          <a:p>
            <a:pPr eaLnBrk="1" hangingPunct="1">
              <a:spcBef>
                <a:spcPct val="0"/>
              </a:spcBef>
            </a:pPr>
            <a:r>
              <a:rPr lang="nb-NO" altLang="nb-NO" u="sng">
                <a:ea typeface="ＭＳ Ｐゴシック" pitchFamily="34" charset="-128"/>
              </a:rPr>
              <a:t>Prinsipper for god fotballaktivitet:</a:t>
            </a:r>
            <a:r>
              <a:rPr lang="nb-NO" altLang="nb-NO" u="sng" baseline="0">
                <a:ea typeface="ＭＳ Ｐゴシック" pitchFamily="34" charset="-128"/>
              </a:rPr>
              <a:t> aktivitetsprinsippet, spesifisitetsprinsippet og gjenkjenning og variasjon.</a:t>
            </a:r>
            <a:endParaRPr lang="nb-NO" altLang="nb-NO" u="sng">
              <a:ea typeface="ＭＳ Ｐゴシック" pitchFamily="34" charset="-128"/>
            </a:endParaRPr>
          </a:p>
          <a:p>
            <a:pPr eaLnBrk="1" hangingPunct="1">
              <a:spcBef>
                <a:spcPct val="0"/>
              </a:spcBef>
            </a:pPr>
            <a:r>
              <a:rPr lang="nb-NO" altLang="nb-NO">
                <a:ea typeface="ＭＳ Ｐゴシック" pitchFamily="34" charset="-128"/>
              </a:rPr>
              <a:t>Fotballferdighet er en praktisk ferdighet. Det betyr at bevegelser, ferdighetsrepertoar og samspill må praktiseres og øves om spillerne skal utvikle seg. La derfor spillerne være i aktivitet så mye som mulig av en økt! Desto mindre treningstid laget har, jo større del av tiden bør brukes til praksis. Høy aktivitet betyr at spillerne er aktive både kroppslig, mentalt og sosialt. De er «til stede» i økta med hele seg. Da er potensialet for læring i fotball størst. </a:t>
            </a:r>
          </a:p>
          <a:p>
            <a:pPr eaLnBrk="1" hangingPunct="1">
              <a:spcBef>
                <a:spcPct val="0"/>
              </a:spcBef>
            </a:pPr>
            <a:r>
              <a:rPr lang="nb-NO" altLang="nb-NO">
                <a:ea typeface="ＭＳ Ｐゴシック" pitchFamily="34" charset="-128"/>
              </a:rPr>
              <a:t>Aktivitetsprinsippet setter krav til god organisering. Om du har mange spillere i gruppa kan det være vanskelig for én trener alene å holde aktivitetsnivået oppe. Kanskje kan ivrige foreldre på sidelinja bringes inn for å hjelpe til med organisering og oppfølging? Klarer vi å mobilisere «flere hender» til å holde styr på aktiviteten blir resultatet ofte bedre. Dersom ansvaret er klart fordelt, kan både </a:t>
            </a:r>
            <a:r>
              <a:rPr lang="nb-NO" altLang="nb-NO" err="1">
                <a:ea typeface="ＭＳ Ｐゴシック" pitchFamily="34" charset="-128"/>
              </a:rPr>
              <a:t>medtrenere</a:t>
            </a:r>
            <a:r>
              <a:rPr lang="nb-NO" altLang="nb-NO">
                <a:ea typeface="ＭＳ Ｐゴシック" pitchFamily="34" charset="-128"/>
              </a:rPr>
              <a:t> og foreldre være til god hjelp. </a:t>
            </a:r>
          </a:p>
          <a:p>
            <a:pPr eaLnBrk="1" hangingPunct="1">
              <a:spcBef>
                <a:spcPct val="0"/>
              </a:spcBef>
            </a:pPr>
            <a:r>
              <a:rPr lang="nb-NO" altLang="nb-NO">
                <a:ea typeface="ＭＳ Ｐゴシック" pitchFamily="34" charset="-128"/>
              </a:rPr>
              <a:t> </a:t>
            </a:r>
          </a:p>
          <a:p>
            <a:pPr eaLnBrk="1" hangingPunct="1">
              <a:spcBef>
                <a:spcPct val="0"/>
              </a:spcBef>
            </a:pPr>
            <a:r>
              <a:rPr lang="nb-NO" altLang="nb-NO">
                <a:ea typeface="ＭＳ Ｐゴシック" pitchFamily="34" charset="-128"/>
              </a:rPr>
              <a:t>Aktivitetsprinsippet har også betydning for hvor mye og hvordan treneren bedriver veiledning på feltet. Tenk nøye gjennom hvor ofte du skal bryte av aktiviteten for å forklare eller gi råd. Spillerne lærer først og fremst av sin egen aktivitet, og må få tid nok til å praktisere. Prøving og feiling er avgjørende for å utvikle ferdighet! Kanskje treneren kan veilede spillere individuelt uten å stanse aktiviteten for de andre? Kanskje kan veiledningen foregå underveis mens du vandrer rundt på feltet? Husk: All tilbakemelding trenger ikke å foregå i plenum – ofte er direkte veiledning til den det gjelder vel så virkningsfullt. </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 (s.58-59)</a:t>
            </a:r>
          </a:p>
          <a:p>
            <a:pPr eaLnBrk="1" hangingPunct="1">
              <a:spcBef>
                <a:spcPct val="0"/>
              </a:spcBef>
            </a:pPr>
            <a:endParaRPr lang="nb-NO" altLang="nb-NO" b="1">
              <a:ea typeface="ＭＳ Ｐゴシック" pitchFamily="34" charset="-128"/>
              <a:sym typeface="Wingdings" pitchFamily="2" charset="2"/>
            </a:endParaRPr>
          </a:p>
          <a:p>
            <a:pPr eaLnBrk="1" hangingPunct="1">
              <a:spcBef>
                <a:spcPct val="0"/>
              </a:spcBef>
            </a:pPr>
            <a:r>
              <a:rPr lang="nb-NO" altLang="nb-NO" u="sng">
                <a:ea typeface="ＭＳ Ｐゴシック" pitchFamily="34" charset="-128"/>
              </a:rPr>
              <a:t>Spesifisitetsprinsippet: </a:t>
            </a:r>
            <a:r>
              <a:rPr lang="nb-NO" altLang="nb-NO">
                <a:ea typeface="ＭＳ Ｐゴシック" pitchFamily="34" charset="-128"/>
              </a:rPr>
              <a:t> I dette ligger det at du lærer spesielt, ikke generelt. Du må trene veldig mye på det du skal bli god på, ”Skal du bli god i fotball, må du spille fotball”. Fotball er en åpen idrett, mest mulig av treningstiden bør derfor brukes til </a:t>
            </a:r>
            <a:r>
              <a:rPr lang="nb-NO" altLang="nb-NO" err="1">
                <a:ea typeface="ＭＳ Ｐゴシック" pitchFamily="34" charset="-128"/>
              </a:rPr>
              <a:t>spillmessig</a:t>
            </a:r>
            <a:r>
              <a:rPr lang="nb-NO" altLang="nb-NO">
                <a:ea typeface="ＭＳ Ｐゴシック" pitchFamily="34" charset="-128"/>
              </a:rPr>
              <a:t> trening, hvor spillerne får øving i å utføre handlingsvalg og handlinger i kampsituasjoner. Ut fra dette kan vi si at </a:t>
            </a:r>
            <a:r>
              <a:rPr lang="nb-NO" altLang="nb-NO" i="1">
                <a:ea typeface="ＭＳ Ｐゴシック" pitchFamily="34" charset="-128"/>
              </a:rPr>
              <a:t>Spesifisitetsprinsippet</a:t>
            </a:r>
            <a:r>
              <a:rPr lang="nb-NO" altLang="nb-NO">
                <a:ea typeface="ＭＳ Ｐゴシック" pitchFamily="34" charset="-128"/>
              </a:rPr>
              <a:t>  innebærer at det må være størst mulig likhet mellom treningen og den idretten man trener for.</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 (s.131-152).</a:t>
            </a:r>
          </a:p>
          <a:p>
            <a:pPr eaLnBrk="1" hangingPunct="1">
              <a:spcBef>
                <a:spcPct val="0"/>
              </a:spcBef>
            </a:pPr>
            <a:endParaRPr lang="nb-NO" altLang="nb-NO" b="1">
              <a:ea typeface="ＭＳ Ｐゴシック" pitchFamily="34" charset="-128"/>
              <a:sym typeface="Wingdings" pitchFamily="2" charset="2"/>
            </a:endParaRPr>
          </a:p>
          <a:p>
            <a:pPr eaLnBrk="1" hangingPunct="1">
              <a:spcBef>
                <a:spcPct val="0"/>
              </a:spcBef>
            </a:pPr>
            <a:r>
              <a:rPr lang="nb-NO" altLang="nb-NO">
                <a:ea typeface="ＭＳ Ｐゴシック" pitchFamily="34" charset="-128"/>
              </a:rPr>
              <a:t>Læring i fotball – å bli bedre til å skape og løse spillsituasjoner – er avhengig av at spillerne </a:t>
            </a:r>
            <a:r>
              <a:rPr lang="nb-NO" altLang="nb-NO" i="1">
                <a:ea typeface="ＭＳ Ｐゴシック" pitchFamily="34" charset="-128"/>
              </a:rPr>
              <a:t>kjenner igjen</a:t>
            </a:r>
            <a:r>
              <a:rPr lang="nb-NO" altLang="nb-NO">
                <a:ea typeface="ＭＳ Ｐゴシック" pitchFamily="34" charset="-128"/>
              </a:rPr>
              <a:t> typiske situasjoner som oppstår i kamp. Da kan de utvikle evnen til å bevege seg lurt og handle fornuftig i situasjonene. For uerfarne er det vanskelig å kjenne igjen de karakteristiske spillsituasjonene. De blir gjerne stående rådville eller handler vilkårlig. For å bli bedre til å gjenkjenne og mestre situasjonene trenger de å erfare situasjonene på ny og på ny. De må kort og godt få mye øving i slike tilpassede spillformer som vi beskrev under spesifisitetsprinsippet. Slik trening i en bestemt spillform kaller vi «repetisjon uten gjentakelse» – siden treningen i seg selv gir variasjon av betingelsene. Variasjonen kommer av at situasjonene aldri blir helt like, fordi spill–motspill aldri kan forutbestemmes fullt ut. Motspillerens handlinger vil være bestemmende for om det er lurt av ballføreren å sentre eller føre ballen videre. </a:t>
            </a:r>
          </a:p>
          <a:p>
            <a:pPr eaLnBrk="1" hangingPunct="1">
              <a:spcBef>
                <a:spcPct val="0"/>
              </a:spcBef>
            </a:pPr>
            <a:r>
              <a:rPr lang="nb-NO" altLang="nb-NO">
                <a:ea typeface="ＭＳ Ｐゴシック" pitchFamily="34" charset="-128"/>
              </a:rPr>
              <a:t>Trenere må også balansere hensynene til funksjonalitet og til variasjon i videre forstand. På den ene siden bør vi tenke funksjonalitet i treningen. På den andre siden bør ikke treningen bli ensformig. Hvis vi gjør det samme på treninga hver gang, blir aktiviteten etter hvert kjedelig og lite stimulerende for spillerne. Variasjon er nødvendig både for motivasjon og læringsutbytte. Ensformighet er over tid drepende for engasjementet. Samtidig bør vi være varsomme med å variere øvelsesutvalg og organiseringsformer for mye innenfor en og samme økt. Vi kjenner til trenere som har tusen øvelser å by på, men ingen sammenheng og progresjon i opplegget. Dersom nye øvelser stadig introduseres, går det mye tid til forklaringer og organisering. Og treneren får mindre tid til individuell oppfølging og tilpasninger til den enkeltes ferdighetsnivå. Variasjon må kombineres med sammenheng og fornuftig progresjon.</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a:t>
            </a: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14</a:t>
            </a:fld>
            <a:endParaRPr lang="nn-NO"/>
          </a:p>
        </p:txBody>
      </p:sp>
    </p:spTree>
    <p:extLst>
      <p:ext uri="{BB962C8B-B14F-4D97-AF65-F5344CB8AC3E}">
        <p14:creationId xmlns:p14="http://schemas.microsoft.com/office/powerpoint/2010/main" val="3026343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15</a:t>
            </a:fld>
            <a:endParaRPr lang="nn-NO"/>
          </a:p>
        </p:txBody>
      </p:sp>
    </p:spTree>
    <p:extLst>
      <p:ext uri="{BB962C8B-B14F-4D97-AF65-F5344CB8AC3E}">
        <p14:creationId xmlns:p14="http://schemas.microsoft.com/office/powerpoint/2010/main" val="648189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r>
              <a:rPr lang="nb-NO" altLang="nb-NO" b="1">
                <a:ea typeface="ＭＳ Ｐゴシック" pitchFamily="34" charset="-128"/>
              </a:rPr>
              <a:t>PRINSIPPER</a:t>
            </a:r>
            <a:r>
              <a:rPr lang="nb-NO" altLang="nb-NO" b="1" baseline="0">
                <a:ea typeface="ＭＳ Ｐゴシック" pitchFamily="34" charset="-128"/>
              </a:rPr>
              <a:t> FOR GOD FOTBALLAKTIVITET</a:t>
            </a:r>
            <a:endParaRPr lang="nb-NO" altLang="nb-NO" b="1">
              <a:ea typeface="ＭＳ Ｐゴシック" pitchFamily="34" charset="-128"/>
            </a:endParaRPr>
          </a:p>
          <a:p>
            <a:pPr eaLnBrk="1" hangingPunct="1">
              <a:spcBef>
                <a:spcPct val="0"/>
              </a:spcBef>
            </a:pPr>
            <a:r>
              <a:rPr lang="nb-NO" altLang="nb-NO" u="sng">
                <a:ea typeface="ＭＳ Ｐゴシック" pitchFamily="34" charset="-128"/>
              </a:rPr>
              <a:t>Prinsipper for god fotballaktivitet:</a:t>
            </a:r>
            <a:r>
              <a:rPr lang="nb-NO" altLang="nb-NO" u="sng" baseline="0">
                <a:ea typeface="ＭＳ Ｐゴシック" pitchFamily="34" charset="-128"/>
              </a:rPr>
              <a:t> aktivitetsprinsippet, spesifisitetsprinsippet og gjenkjenning og variasjon.</a:t>
            </a:r>
            <a:endParaRPr lang="nb-NO" altLang="nb-NO" u="sng">
              <a:ea typeface="ＭＳ Ｐゴシック" pitchFamily="34" charset="-128"/>
            </a:endParaRPr>
          </a:p>
          <a:p>
            <a:pPr eaLnBrk="1" hangingPunct="1">
              <a:spcBef>
                <a:spcPct val="0"/>
              </a:spcBef>
            </a:pPr>
            <a:r>
              <a:rPr lang="nb-NO" altLang="nb-NO">
                <a:ea typeface="ＭＳ Ｐゴシック" pitchFamily="34" charset="-128"/>
              </a:rPr>
              <a:t>Fotballferdighet er en praktisk ferdighet. Det betyr at bevegelser, ferdighetsrepertoar og samspill må praktiseres og øves om spillerne skal utvikle seg. La derfor spillerne være i aktivitet så mye som mulig av en økt! Desto mindre treningstid laget har, jo større del av tiden bør brukes til praksis. Høy aktivitet betyr at spillerne er aktive både kroppslig, mentalt og sosialt. De er «til stede» i økta med hele seg. Da er potensialet for læring i fotball størst. </a:t>
            </a:r>
          </a:p>
          <a:p>
            <a:pPr eaLnBrk="1" hangingPunct="1">
              <a:spcBef>
                <a:spcPct val="0"/>
              </a:spcBef>
            </a:pPr>
            <a:r>
              <a:rPr lang="nb-NO" altLang="nb-NO">
                <a:ea typeface="ＭＳ Ｐゴシック" pitchFamily="34" charset="-128"/>
              </a:rPr>
              <a:t>Aktivitetsprinsippet setter krav til god organisering. Om du har mange spillere i gruppa kan det være vanskelig for én trener alene å holde aktivitetsnivået oppe. Kanskje kan ivrige foreldre på sidelinja bringes inn for å hjelpe til med organisering og oppfølging? Klarer vi å mobilisere «flere hender» til å holde styr på aktiviteten blir resultatet ofte bedre. Dersom ansvaret er klart fordelt, kan både </a:t>
            </a:r>
            <a:r>
              <a:rPr lang="nb-NO" altLang="nb-NO" err="1">
                <a:ea typeface="ＭＳ Ｐゴシック" pitchFamily="34" charset="-128"/>
              </a:rPr>
              <a:t>medtrenere</a:t>
            </a:r>
            <a:r>
              <a:rPr lang="nb-NO" altLang="nb-NO">
                <a:ea typeface="ＭＳ Ｐゴシック" pitchFamily="34" charset="-128"/>
              </a:rPr>
              <a:t> og foreldre være til god hjelp. </a:t>
            </a:r>
          </a:p>
          <a:p>
            <a:pPr eaLnBrk="1" hangingPunct="1">
              <a:spcBef>
                <a:spcPct val="0"/>
              </a:spcBef>
            </a:pPr>
            <a:r>
              <a:rPr lang="nb-NO" altLang="nb-NO">
                <a:ea typeface="ＭＳ Ｐゴシック" pitchFamily="34" charset="-128"/>
              </a:rPr>
              <a:t> </a:t>
            </a:r>
          </a:p>
          <a:p>
            <a:pPr eaLnBrk="1" hangingPunct="1">
              <a:spcBef>
                <a:spcPct val="0"/>
              </a:spcBef>
            </a:pPr>
            <a:r>
              <a:rPr lang="nb-NO" altLang="nb-NO">
                <a:ea typeface="ＭＳ Ｐゴシック" pitchFamily="34" charset="-128"/>
              </a:rPr>
              <a:t>Aktivitetsprinsippet har også betydning for hvor mye og hvordan treneren bedriver veiledning på feltet. Tenk nøye gjennom hvor ofte du skal bryte av aktiviteten for å forklare eller gi råd. Spillerne lærer først og fremst av sin egen aktivitet, og må få tid nok til å praktisere. Prøving og feiling er avgjørende for å utvikle ferdighet! Kanskje treneren kan veilede spillere individuelt uten å stanse aktiviteten for de andre? Kanskje kan veiledningen foregå underveis mens du vandrer rundt på feltet? Husk: All tilbakemelding trenger ikke å foregå i plenum – ofte er direkte veiledning til den det gjelder vel så virkningsfullt. </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 (s.58-59)</a:t>
            </a:r>
          </a:p>
          <a:p>
            <a:pPr eaLnBrk="1" hangingPunct="1">
              <a:spcBef>
                <a:spcPct val="0"/>
              </a:spcBef>
            </a:pPr>
            <a:endParaRPr lang="nb-NO" altLang="nb-NO" b="1">
              <a:ea typeface="ＭＳ Ｐゴシック" pitchFamily="34" charset="-128"/>
              <a:sym typeface="Wingdings" pitchFamily="2" charset="2"/>
            </a:endParaRPr>
          </a:p>
          <a:p>
            <a:pPr eaLnBrk="1" hangingPunct="1">
              <a:spcBef>
                <a:spcPct val="0"/>
              </a:spcBef>
            </a:pPr>
            <a:r>
              <a:rPr lang="nb-NO" altLang="nb-NO" u="sng">
                <a:ea typeface="ＭＳ Ｐゴシック" pitchFamily="34" charset="-128"/>
              </a:rPr>
              <a:t>Spesifisitetsprinsippet: </a:t>
            </a:r>
            <a:r>
              <a:rPr lang="nb-NO" altLang="nb-NO">
                <a:ea typeface="ＭＳ Ｐゴシック" pitchFamily="34" charset="-128"/>
              </a:rPr>
              <a:t> I dette ligger det at du lærer spesielt, ikke generelt. Du må trene veldig mye på det du skal bli god på, ”Skal du bli god i fotball, må du spille fotball”. Fotball er en åpen idrett, mest mulig av treningstiden bør derfor brukes til </a:t>
            </a:r>
            <a:r>
              <a:rPr lang="nb-NO" altLang="nb-NO" err="1">
                <a:ea typeface="ＭＳ Ｐゴシック" pitchFamily="34" charset="-128"/>
              </a:rPr>
              <a:t>spillmessig</a:t>
            </a:r>
            <a:r>
              <a:rPr lang="nb-NO" altLang="nb-NO">
                <a:ea typeface="ＭＳ Ｐゴシック" pitchFamily="34" charset="-128"/>
              </a:rPr>
              <a:t> trening, hvor spillerne får øving i å utføre handlingsvalg og handlinger i kampsituasjoner. Ut fra dette kan vi si at </a:t>
            </a:r>
            <a:r>
              <a:rPr lang="nb-NO" altLang="nb-NO" i="1">
                <a:ea typeface="ＭＳ Ｐゴシック" pitchFamily="34" charset="-128"/>
              </a:rPr>
              <a:t>Spesifisitetsprinsippet</a:t>
            </a:r>
            <a:r>
              <a:rPr lang="nb-NO" altLang="nb-NO">
                <a:ea typeface="ＭＳ Ｐゴシック" pitchFamily="34" charset="-128"/>
              </a:rPr>
              <a:t>  innebærer at det må være størst mulig likhet mellom treningen og den idretten man trener for.</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 (s.131-152).</a:t>
            </a:r>
          </a:p>
          <a:p>
            <a:pPr eaLnBrk="1" hangingPunct="1">
              <a:spcBef>
                <a:spcPct val="0"/>
              </a:spcBef>
            </a:pPr>
            <a:endParaRPr lang="nb-NO" altLang="nb-NO" b="1">
              <a:ea typeface="ＭＳ Ｐゴシック" pitchFamily="34" charset="-128"/>
              <a:sym typeface="Wingdings" pitchFamily="2" charset="2"/>
            </a:endParaRPr>
          </a:p>
          <a:p>
            <a:pPr eaLnBrk="1" hangingPunct="1">
              <a:spcBef>
                <a:spcPct val="0"/>
              </a:spcBef>
            </a:pPr>
            <a:r>
              <a:rPr lang="nb-NO" altLang="nb-NO">
                <a:ea typeface="ＭＳ Ｐゴシック" pitchFamily="34" charset="-128"/>
              </a:rPr>
              <a:t>Læring i fotball – å bli bedre til å skape og løse spillsituasjoner – er avhengig av at spillerne </a:t>
            </a:r>
            <a:r>
              <a:rPr lang="nb-NO" altLang="nb-NO" i="1">
                <a:ea typeface="ＭＳ Ｐゴシック" pitchFamily="34" charset="-128"/>
              </a:rPr>
              <a:t>kjenner igjen</a:t>
            </a:r>
            <a:r>
              <a:rPr lang="nb-NO" altLang="nb-NO">
                <a:ea typeface="ＭＳ Ｐゴシック" pitchFamily="34" charset="-128"/>
              </a:rPr>
              <a:t> typiske situasjoner som oppstår i kamp. Da kan de utvikle evnen til å bevege seg lurt og handle fornuftig i situasjonene. For uerfarne er det vanskelig å kjenne igjen de karakteristiske spillsituasjonene. De blir gjerne stående rådville eller handler vilkårlig. For å bli bedre til å gjenkjenne og mestre situasjonene trenger de å erfare situasjonene på ny og på ny. De må kort og godt få mye øving i slike tilpassede spillformer som vi beskrev under spesifisitetsprinsippet. Slik trening i en bestemt spillform kaller vi «repetisjon uten gjentakelse» – siden treningen i seg selv gir variasjon av betingelsene. Variasjonen kommer av at situasjonene aldri blir helt like, fordi spill–motspill aldri kan forutbestemmes fullt ut. Motspillerens handlinger vil være bestemmende for om det er lurt av ballføreren å sentre eller føre ballen videre. </a:t>
            </a:r>
          </a:p>
          <a:p>
            <a:pPr eaLnBrk="1" hangingPunct="1">
              <a:spcBef>
                <a:spcPct val="0"/>
              </a:spcBef>
            </a:pPr>
            <a:r>
              <a:rPr lang="nb-NO" altLang="nb-NO">
                <a:ea typeface="ＭＳ Ｐゴシック" pitchFamily="34" charset="-128"/>
              </a:rPr>
              <a:t>Trenere må også balansere hensynene til funksjonalitet og til variasjon i videre forstand. På den ene siden bør vi tenke funksjonalitet i treningen. På den andre siden bør ikke treningen bli ensformig. Hvis vi gjør det samme på treninga hver gang, blir aktiviteten etter hvert kjedelig og lite stimulerende for spillerne. Variasjon er nødvendig både for motivasjon og læringsutbytte. Ensformighet er over tid drepende for engasjementet. Samtidig bør vi være varsomme med å variere øvelsesutvalg og organiseringsformer for mye innenfor en og samme økt. Vi kjenner til trenere som har tusen øvelser å by på, men ingen sammenheng og progresjon i opplegget. Dersom nye øvelser stadig introduseres, går det mye tid til forklaringer og organisering. Og treneren får mindre tid til individuell oppfølging og tilpasninger til den enkeltes ferdighetsnivå. Variasjon må kombineres med sammenheng og fornuftig progresjon.</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a:t>
            </a: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16</a:t>
            </a:fld>
            <a:endParaRPr lang="nn-NO"/>
          </a:p>
        </p:txBody>
      </p:sp>
    </p:spTree>
    <p:extLst>
      <p:ext uri="{BB962C8B-B14F-4D97-AF65-F5344CB8AC3E}">
        <p14:creationId xmlns:p14="http://schemas.microsoft.com/office/powerpoint/2010/main" val="938041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r>
              <a:rPr lang="nb-NO" altLang="nb-NO" b="1">
                <a:ea typeface="ＭＳ Ｐゴシック" pitchFamily="34" charset="-128"/>
              </a:rPr>
              <a:t>PRINSIPPER</a:t>
            </a:r>
            <a:r>
              <a:rPr lang="nb-NO" altLang="nb-NO" b="1" baseline="0">
                <a:ea typeface="ＭＳ Ｐゴシック" pitchFamily="34" charset="-128"/>
              </a:rPr>
              <a:t> FOR GOD FOTBALLAKTIVITET</a:t>
            </a:r>
            <a:endParaRPr lang="nb-NO" altLang="nb-NO" b="1">
              <a:ea typeface="ＭＳ Ｐゴシック" pitchFamily="34" charset="-128"/>
            </a:endParaRPr>
          </a:p>
          <a:p>
            <a:pPr eaLnBrk="1" hangingPunct="1">
              <a:spcBef>
                <a:spcPct val="0"/>
              </a:spcBef>
            </a:pPr>
            <a:r>
              <a:rPr lang="nb-NO" altLang="nb-NO" u="sng">
                <a:ea typeface="ＭＳ Ｐゴシック" pitchFamily="34" charset="-128"/>
              </a:rPr>
              <a:t>Prinsipper for god fotballaktivitet:</a:t>
            </a:r>
            <a:r>
              <a:rPr lang="nb-NO" altLang="nb-NO" u="sng" baseline="0">
                <a:ea typeface="ＭＳ Ｐゴシック" pitchFamily="34" charset="-128"/>
              </a:rPr>
              <a:t> aktivitetsprinsippet, spesifisitetsprinsippet og gjenkjenning og variasjon.</a:t>
            </a:r>
            <a:endParaRPr lang="nb-NO" altLang="nb-NO" u="sng">
              <a:ea typeface="ＭＳ Ｐゴシック" pitchFamily="34" charset="-128"/>
            </a:endParaRPr>
          </a:p>
          <a:p>
            <a:pPr eaLnBrk="1" hangingPunct="1">
              <a:spcBef>
                <a:spcPct val="0"/>
              </a:spcBef>
            </a:pPr>
            <a:r>
              <a:rPr lang="nb-NO" altLang="nb-NO">
                <a:ea typeface="ＭＳ Ｐゴシック" pitchFamily="34" charset="-128"/>
              </a:rPr>
              <a:t>Fotballferdighet er en praktisk ferdighet. Det betyr at bevegelser, ferdighetsrepertoar og samspill må praktiseres og øves om spillerne skal utvikle seg. La derfor spillerne være i aktivitet så mye som mulig av en økt! Desto mindre treningstid laget har, jo større del av tiden bør brukes til praksis. Høy aktivitet betyr at spillerne er aktive både kroppslig, mentalt og sosialt. De er «til stede» i økta med hele seg. Da er potensialet for læring i fotball størst. </a:t>
            </a:r>
          </a:p>
          <a:p>
            <a:pPr eaLnBrk="1" hangingPunct="1">
              <a:spcBef>
                <a:spcPct val="0"/>
              </a:spcBef>
            </a:pPr>
            <a:r>
              <a:rPr lang="nb-NO" altLang="nb-NO">
                <a:ea typeface="ＭＳ Ｐゴシック" pitchFamily="34" charset="-128"/>
              </a:rPr>
              <a:t>Aktivitetsprinsippet setter krav til god organisering. Om du har mange spillere i gruppa kan det være vanskelig for én trener alene å holde aktivitetsnivået oppe. Kanskje kan ivrige foreldre på sidelinja bringes inn for å hjelpe til med organisering og oppfølging? Klarer vi å mobilisere «flere hender» til å holde styr på aktiviteten blir resultatet ofte bedre. Dersom ansvaret er klart fordelt, kan både </a:t>
            </a:r>
            <a:r>
              <a:rPr lang="nb-NO" altLang="nb-NO" err="1">
                <a:ea typeface="ＭＳ Ｐゴシック" pitchFamily="34" charset="-128"/>
              </a:rPr>
              <a:t>medtrenere</a:t>
            </a:r>
            <a:r>
              <a:rPr lang="nb-NO" altLang="nb-NO">
                <a:ea typeface="ＭＳ Ｐゴシック" pitchFamily="34" charset="-128"/>
              </a:rPr>
              <a:t> og foreldre være til god hjelp. </a:t>
            </a:r>
          </a:p>
          <a:p>
            <a:pPr eaLnBrk="1" hangingPunct="1">
              <a:spcBef>
                <a:spcPct val="0"/>
              </a:spcBef>
            </a:pPr>
            <a:r>
              <a:rPr lang="nb-NO" altLang="nb-NO">
                <a:ea typeface="ＭＳ Ｐゴシック" pitchFamily="34" charset="-128"/>
              </a:rPr>
              <a:t> </a:t>
            </a:r>
          </a:p>
          <a:p>
            <a:pPr eaLnBrk="1" hangingPunct="1">
              <a:spcBef>
                <a:spcPct val="0"/>
              </a:spcBef>
            </a:pPr>
            <a:r>
              <a:rPr lang="nb-NO" altLang="nb-NO">
                <a:ea typeface="ＭＳ Ｐゴシック" pitchFamily="34" charset="-128"/>
              </a:rPr>
              <a:t>Aktivitetsprinsippet har også betydning for hvor mye og hvordan treneren bedriver veiledning på feltet. Tenk nøye gjennom hvor ofte du skal bryte av aktiviteten for å forklare eller gi råd. Spillerne lærer først og fremst av sin egen aktivitet, og må få tid nok til å praktisere. Prøving og feiling er avgjørende for å utvikle ferdighet! Kanskje treneren kan veilede spillere individuelt uten å stanse aktiviteten for de andre? Kanskje kan veiledningen foregå underveis mens du vandrer rundt på feltet? Husk: All tilbakemelding trenger ikke å foregå i plenum – ofte er direkte veiledning til den det gjelder vel så virkningsfullt. </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 (s.58-59)</a:t>
            </a:r>
          </a:p>
          <a:p>
            <a:pPr eaLnBrk="1" hangingPunct="1">
              <a:spcBef>
                <a:spcPct val="0"/>
              </a:spcBef>
            </a:pPr>
            <a:endParaRPr lang="nb-NO" altLang="nb-NO" b="1">
              <a:ea typeface="ＭＳ Ｐゴシック" pitchFamily="34" charset="-128"/>
              <a:sym typeface="Wingdings" pitchFamily="2" charset="2"/>
            </a:endParaRPr>
          </a:p>
          <a:p>
            <a:pPr eaLnBrk="1" hangingPunct="1">
              <a:spcBef>
                <a:spcPct val="0"/>
              </a:spcBef>
            </a:pPr>
            <a:r>
              <a:rPr lang="nb-NO" altLang="nb-NO" u="sng">
                <a:ea typeface="ＭＳ Ｐゴシック" pitchFamily="34" charset="-128"/>
              </a:rPr>
              <a:t>Spesifisitetsprinsippet: </a:t>
            </a:r>
            <a:r>
              <a:rPr lang="nb-NO" altLang="nb-NO">
                <a:ea typeface="ＭＳ Ｐゴシック" pitchFamily="34" charset="-128"/>
              </a:rPr>
              <a:t> I dette ligger det at du lærer spesielt, ikke generelt. Du må trene veldig mye på det du skal bli god på, ”Skal du bli god i fotball, må du spille fotball”. Fotball er en åpen idrett, mest mulig av treningstiden bør derfor brukes til </a:t>
            </a:r>
            <a:r>
              <a:rPr lang="nb-NO" altLang="nb-NO" err="1">
                <a:ea typeface="ＭＳ Ｐゴシック" pitchFamily="34" charset="-128"/>
              </a:rPr>
              <a:t>spillmessig</a:t>
            </a:r>
            <a:r>
              <a:rPr lang="nb-NO" altLang="nb-NO">
                <a:ea typeface="ＭＳ Ｐゴシック" pitchFamily="34" charset="-128"/>
              </a:rPr>
              <a:t> trening, hvor spillerne får øving i å utføre handlingsvalg og handlinger i kampsituasjoner. Ut fra dette kan vi si at </a:t>
            </a:r>
            <a:r>
              <a:rPr lang="nb-NO" altLang="nb-NO" i="1">
                <a:ea typeface="ＭＳ Ｐゴシック" pitchFamily="34" charset="-128"/>
              </a:rPr>
              <a:t>Spesifisitetsprinsippet</a:t>
            </a:r>
            <a:r>
              <a:rPr lang="nb-NO" altLang="nb-NO">
                <a:ea typeface="ＭＳ Ｐゴシック" pitchFamily="34" charset="-128"/>
              </a:rPr>
              <a:t>  innebærer at det må være størst mulig likhet mellom treningen og den idretten man trener for.</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 (s.131-152).</a:t>
            </a:r>
          </a:p>
          <a:p>
            <a:pPr eaLnBrk="1" hangingPunct="1">
              <a:spcBef>
                <a:spcPct val="0"/>
              </a:spcBef>
            </a:pPr>
            <a:endParaRPr lang="nb-NO" altLang="nb-NO" b="1">
              <a:ea typeface="ＭＳ Ｐゴシック" pitchFamily="34" charset="-128"/>
              <a:sym typeface="Wingdings" pitchFamily="2" charset="2"/>
            </a:endParaRPr>
          </a:p>
          <a:p>
            <a:pPr eaLnBrk="1" hangingPunct="1">
              <a:spcBef>
                <a:spcPct val="0"/>
              </a:spcBef>
            </a:pPr>
            <a:r>
              <a:rPr lang="nb-NO" altLang="nb-NO">
                <a:ea typeface="ＭＳ Ｐゴシック" pitchFamily="34" charset="-128"/>
              </a:rPr>
              <a:t>Læring i fotball – å bli bedre til å skape og løse spillsituasjoner – er avhengig av at spillerne </a:t>
            </a:r>
            <a:r>
              <a:rPr lang="nb-NO" altLang="nb-NO" i="1">
                <a:ea typeface="ＭＳ Ｐゴシック" pitchFamily="34" charset="-128"/>
              </a:rPr>
              <a:t>kjenner igjen</a:t>
            </a:r>
            <a:r>
              <a:rPr lang="nb-NO" altLang="nb-NO">
                <a:ea typeface="ＭＳ Ｐゴシック" pitchFamily="34" charset="-128"/>
              </a:rPr>
              <a:t> typiske situasjoner som oppstår i kamp. Da kan de utvikle evnen til å bevege seg lurt og handle fornuftig i situasjonene. For uerfarne er det vanskelig å kjenne igjen de karakteristiske spillsituasjonene. De blir gjerne stående rådville eller handler vilkårlig. For å bli bedre til å gjenkjenne og mestre situasjonene trenger de å erfare situasjonene på ny og på ny. De må kort og godt få mye øving i slike tilpassede spillformer som vi beskrev under spesifisitetsprinsippet. Slik trening i en bestemt spillform kaller vi «repetisjon uten gjentakelse» – siden treningen i seg selv gir variasjon av betingelsene. Variasjonen kommer av at situasjonene aldri blir helt like, fordi spill–motspill aldri kan forutbestemmes fullt ut. Motspillerens handlinger vil være bestemmende for om det er lurt av ballføreren å sentre eller føre ballen videre. </a:t>
            </a:r>
          </a:p>
          <a:p>
            <a:pPr eaLnBrk="1" hangingPunct="1">
              <a:spcBef>
                <a:spcPct val="0"/>
              </a:spcBef>
            </a:pPr>
            <a:r>
              <a:rPr lang="nb-NO" altLang="nb-NO">
                <a:ea typeface="ＭＳ Ｐゴシック" pitchFamily="34" charset="-128"/>
              </a:rPr>
              <a:t>Trenere må også balansere hensynene til funksjonalitet og til variasjon i videre forstand. På den ene siden bør vi tenke funksjonalitet i treningen. På den andre siden bør ikke treningen bli ensformig. Hvis vi gjør det samme på treninga hver gang, blir aktiviteten etter hvert kjedelig og lite stimulerende for spillerne. Variasjon er nødvendig både for motivasjon og læringsutbytte. Ensformighet er over tid drepende for engasjementet. Samtidig bør vi være varsomme med å variere øvelsesutvalg og organiseringsformer for mye innenfor en og samme økt. Vi kjenner til trenere som har tusen øvelser å by på, men ingen sammenheng og progresjon i opplegget. Dersom nye øvelser stadig introduseres, går det mye tid til forklaringer og organisering. Og treneren får mindre tid til individuell oppfølging og tilpasninger til den enkeltes ferdighetsnivå. Variasjon må kombineres med sammenheng og fornuftig progresjon.</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a:t>
            </a: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17</a:t>
            </a:fld>
            <a:endParaRPr lang="nn-NO"/>
          </a:p>
        </p:txBody>
      </p:sp>
    </p:spTree>
    <p:extLst>
      <p:ext uri="{BB962C8B-B14F-4D97-AF65-F5344CB8AC3E}">
        <p14:creationId xmlns:p14="http://schemas.microsoft.com/office/powerpoint/2010/main" val="727894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r>
              <a:rPr lang="nb-NO" altLang="nb-NO" b="1">
                <a:ea typeface="ＭＳ Ｐゴシック" pitchFamily="34" charset="-128"/>
              </a:rPr>
              <a:t>PRINSIPPER</a:t>
            </a:r>
            <a:r>
              <a:rPr lang="nb-NO" altLang="nb-NO" b="1" baseline="0">
                <a:ea typeface="ＭＳ Ｐゴシック" pitchFamily="34" charset="-128"/>
              </a:rPr>
              <a:t> FOR GOD FOTBALLAKTIVITET</a:t>
            </a:r>
            <a:endParaRPr lang="nb-NO" altLang="nb-NO" b="1">
              <a:ea typeface="ＭＳ Ｐゴシック" pitchFamily="34" charset="-128"/>
            </a:endParaRPr>
          </a:p>
          <a:p>
            <a:pPr eaLnBrk="1" hangingPunct="1">
              <a:spcBef>
                <a:spcPct val="0"/>
              </a:spcBef>
            </a:pPr>
            <a:r>
              <a:rPr lang="nb-NO" altLang="nb-NO" u="sng">
                <a:ea typeface="ＭＳ Ｐゴシック" pitchFamily="34" charset="-128"/>
              </a:rPr>
              <a:t>Prinsipper for god fotballaktivitet:</a:t>
            </a:r>
            <a:r>
              <a:rPr lang="nb-NO" altLang="nb-NO" u="sng" baseline="0">
                <a:ea typeface="ＭＳ Ｐゴシック" pitchFamily="34" charset="-128"/>
              </a:rPr>
              <a:t> aktivitetsprinsippet, spesifisitetsprinsippet og gjenkjenning og variasjon.</a:t>
            </a:r>
            <a:endParaRPr lang="nb-NO" altLang="nb-NO" u="sng">
              <a:ea typeface="ＭＳ Ｐゴシック" pitchFamily="34" charset="-128"/>
            </a:endParaRPr>
          </a:p>
          <a:p>
            <a:pPr eaLnBrk="1" hangingPunct="1">
              <a:spcBef>
                <a:spcPct val="0"/>
              </a:spcBef>
            </a:pPr>
            <a:r>
              <a:rPr lang="nb-NO" altLang="nb-NO">
                <a:ea typeface="ＭＳ Ｐゴシック" pitchFamily="34" charset="-128"/>
              </a:rPr>
              <a:t>Fotballferdighet er en praktisk ferdighet. Det betyr at bevegelser, ferdighetsrepertoar og samspill må praktiseres og øves om spillerne skal utvikle seg. La derfor spillerne være i aktivitet så mye som mulig av en økt! Desto mindre treningstid laget har, jo større del av tiden bør brukes til praksis. Høy aktivitet betyr at spillerne er aktive både kroppslig, mentalt og sosialt. De er «til stede» i økta med hele seg. Da er potensialet for læring i fotball størst. </a:t>
            </a:r>
          </a:p>
          <a:p>
            <a:pPr eaLnBrk="1" hangingPunct="1">
              <a:spcBef>
                <a:spcPct val="0"/>
              </a:spcBef>
            </a:pPr>
            <a:r>
              <a:rPr lang="nb-NO" altLang="nb-NO">
                <a:ea typeface="ＭＳ Ｐゴシック" pitchFamily="34" charset="-128"/>
              </a:rPr>
              <a:t>Aktivitetsprinsippet setter krav til god organisering. Om du har mange spillere i gruppa kan det være vanskelig for én trener alene å holde aktivitetsnivået oppe. Kanskje kan ivrige foreldre på sidelinja bringes inn for å hjelpe til med organisering og oppfølging? Klarer vi å mobilisere «flere hender» til å holde styr på aktiviteten blir resultatet ofte bedre. Dersom ansvaret er klart fordelt, kan både </a:t>
            </a:r>
            <a:r>
              <a:rPr lang="nb-NO" altLang="nb-NO" err="1">
                <a:ea typeface="ＭＳ Ｐゴシック" pitchFamily="34" charset="-128"/>
              </a:rPr>
              <a:t>medtrenere</a:t>
            </a:r>
            <a:r>
              <a:rPr lang="nb-NO" altLang="nb-NO">
                <a:ea typeface="ＭＳ Ｐゴシック" pitchFamily="34" charset="-128"/>
              </a:rPr>
              <a:t> og foreldre være til god hjelp. </a:t>
            </a:r>
          </a:p>
          <a:p>
            <a:pPr eaLnBrk="1" hangingPunct="1">
              <a:spcBef>
                <a:spcPct val="0"/>
              </a:spcBef>
            </a:pPr>
            <a:r>
              <a:rPr lang="nb-NO" altLang="nb-NO">
                <a:ea typeface="ＭＳ Ｐゴシック" pitchFamily="34" charset="-128"/>
              </a:rPr>
              <a:t> </a:t>
            </a:r>
          </a:p>
          <a:p>
            <a:pPr eaLnBrk="1" hangingPunct="1">
              <a:spcBef>
                <a:spcPct val="0"/>
              </a:spcBef>
            </a:pPr>
            <a:r>
              <a:rPr lang="nb-NO" altLang="nb-NO">
                <a:ea typeface="ＭＳ Ｐゴシック" pitchFamily="34" charset="-128"/>
              </a:rPr>
              <a:t>Aktivitetsprinsippet har også betydning for hvor mye og hvordan treneren bedriver veiledning på feltet. Tenk nøye gjennom hvor ofte du skal bryte av aktiviteten for å forklare eller gi råd. Spillerne lærer først og fremst av sin egen aktivitet, og må få tid nok til å praktisere. Prøving og feiling er avgjørende for å utvikle ferdighet! Kanskje treneren kan veilede spillere individuelt uten å stanse aktiviteten for de andre? Kanskje kan veiledningen foregå underveis mens du vandrer rundt på feltet? Husk: All tilbakemelding trenger ikke å foregå i plenum – ofte er direkte veiledning til den det gjelder vel så virkningsfullt. </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 (s.58-59)</a:t>
            </a:r>
          </a:p>
          <a:p>
            <a:pPr eaLnBrk="1" hangingPunct="1">
              <a:spcBef>
                <a:spcPct val="0"/>
              </a:spcBef>
            </a:pPr>
            <a:endParaRPr lang="nb-NO" altLang="nb-NO" b="1">
              <a:ea typeface="ＭＳ Ｐゴシック" pitchFamily="34" charset="-128"/>
              <a:sym typeface="Wingdings" pitchFamily="2" charset="2"/>
            </a:endParaRPr>
          </a:p>
          <a:p>
            <a:pPr eaLnBrk="1" hangingPunct="1">
              <a:spcBef>
                <a:spcPct val="0"/>
              </a:spcBef>
            </a:pPr>
            <a:r>
              <a:rPr lang="nb-NO" altLang="nb-NO" u="sng">
                <a:ea typeface="ＭＳ Ｐゴシック" pitchFamily="34" charset="-128"/>
              </a:rPr>
              <a:t>Spesifisitetsprinsippet: </a:t>
            </a:r>
            <a:r>
              <a:rPr lang="nb-NO" altLang="nb-NO">
                <a:ea typeface="ＭＳ Ｐゴシック" pitchFamily="34" charset="-128"/>
              </a:rPr>
              <a:t> I dette ligger det at du lærer spesielt, ikke generelt. Du må trene veldig mye på det du skal bli god på, ”Skal du bli god i fotball, må du spille fotball”. Fotball er en åpen idrett, mest mulig av treningstiden bør derfor brukes til </a:t>
            </a:r>
            <a:r>
              <a:rPr lang="nb-NO" altLang="nb-NO" err="1">
                <a:ea typeface="ＭＳ Ｐゴシック" pitchFamily="34" charset="-128"/>
              </a:rPr>
              <a:t>spillmessig</a:t>
            </a:r>
            <a:r>
              <a:rPr lang="nb-NO" altLang="nb-NO">
                <a:ea typeface="ＭＳ Ｐゴシック" pitchFamily="34" charset="-128"/>
              </a:rPr>
              <a:t> trening, hvor spillerne får øving i å utføre handlingsvalg og handlinger i kampsituasjoner. Ut fra dette kan vi si at </a:t>
            </a:r>
            <a:r>
              <a:rPr lang="nb-NO" altLang="nb-NO" i="1">
                <a:ea typeface="ＭＳ Ｐゴシック" pitchFamily="34" charset="-128"/>
              </a:rPr>
              <a:t>Spesifisitetsprinsippet</a:t>
            </a:r>
            <a:r>
              <a:rPr lang="nb-NO" altLang="nb-NO">
                <a:ea typeface="ＭＳ Ｐゴシック" pitchFamily="34" charset="-128"/>
              </a:rPr>
              <a:t>  innebærer at det må være størst mulig likhet mellom treningen og den idretten man trener for.</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 (s.131-152).</a:t>
            </a:r>
          </a:p>
          <a:p>
            <a:pPr eaLnBrk="1" hangingPunct="1">
              <a:spcBef>
                <a:spcPct val="0"/>
              </a:spcBef>
            </a:pPr>
            <a:endParaRPr lang="nb-NO" altLang="nb-NO" b="1">
              <a:ea typeface="ＭＳ Ｐゴシック" pitchFamily="34" charset="-128"/>
              <a:sym typeface="Wingdings" pitchFamily="2" charset="2"/>
            </a:endParaRPr>
          </a:p>
          <a:p>
            <a:pPr eaLnBrk="1" hangingPunct="1">
              <a:spcBef>
                <a:spcPct val="0"/>
              </a:spcBef>
            </a:pPr>
            <a:r>
              <a:rPr lang="nb-NO" altLang="nb-NO">
                <a:ea typeface="ＭＳ Ｐゴシック" pitchFamily="34" charset="-128"/>
              </a:rPr>
              <a:t>Læring i fotball – å bli bedre til å skape og løse spillsituasjoner – er avhengig av at spillerne </a:t>
            </a:r>
            <a:r>
              <a:rPr lang="nb-NO" altLang="nb-NO" i="1">
                <a:ea typeface="ＭＳ Ｐゴシック" pitchFamily="34" charset="-128"/>
              </a:rPr>
              <a:t>kjenner igjen</a:t>
            </a:r>
            <a:r>
              <a:rPr lang="nb-NO" altLang="nb-NO">
                <a:ea typeface="ＭＳ Ｐゴシック" pitchFamily="34" charset="-128"/>
              </a:rPr>
              <a:t> typiske situasjoner som oppstår i kamp. Da kan de utvikle evnen til å bevege seg lurt og handle fornuftig i situasjonene. For uerfarne er det vanskelig å kjenne igjen de karakteristiske spillsituasjonene. De blir gjerne stående rådville eller handler vilkårlig. For å bli bedre til å gjenkjenne og mestre situasjonene trenger de å erfare situasjonene på ny og på ny. De må kort og godt få mye øving i slike tilpassede spillformer som vi beskrev under spesifisitetsprinsippet. Slik trening i en bestemt spillform kaller vi «repetisjon uten gjentakelse» – siden treningen i seg selv gir variasjon av betingelsene. Variasjonen kommer av at situasjonene aldri blir helt like, fordi spill–motspill aldri kan forutbestemmes fullt ut. Motspillerens handlinger vil være bestemmende for om det er lurt av ballføreren å sentre eller føre ballen videre. </a:t>
            </a:r>
          </a:p>
          <a:p>
            <a:pPr eaLnBrk="1" hangingPunct="1">
              <a:spcBef>
                <a:spcPct val="0"/>
              </a:spcBef>
            </a:pPr>
            <a:r>
              <a:rPr lang="nb-NO" altLang="nb-NO">
                <a:ea typeface="ＭＳ Ｐゴシック" pitchFamily="34" charset="-128"/>
              </a:rPr>
              <a:t>Trenere må også balansere hensynene til funksjonalitet og til variasjon i videre forstand. På den ene siden bør vi tenke funksjonalitet i treningen. På den andre siden bør ikke treningen bli ensformig. Hvis vi gjør det samme på treninga hver gang, blir aktiviteten etter hvert kjedelig og lite stimulerende for spillerne. Variasjon er nødvendig både for motivasjon og læringsutbytte. Ensformighet er over tid drepende for engasjementet. Samtidig bør vi være varsomme med å variere øvelsesutvalg og organiseringsformer for mye innenfor en og samme økt. Vi kjenner til trenere som har tusen øvelser å by på, men ingen sammenheng og progresjon i opplegget. Dersom nye øvelser stadig introduseres, går det mye tid til forklaringer og organisering. Og treneren får mindre tid til individuell oppfølging og tilpasninger til den enkeltes ferdighetsnivå. Variasjon må kombineres med sammenheng og fornuftig progresjon.</a:t>
            </a:r>
          </a:p>
          <a:p>
            <a:pPr eaLnBrk="1" hangingPunct="1">
              <a:spcBef>
                <a:spcPct val="0"/>
              </a:spcBef>
            </a:pPr>
            <a:r>
              <a:rPr lang="nb-NO" altLang="nb-NO" b="1">
                <a:ea typeface="ＭＳ Ｐゴシック" pitchFamily="34" charset="-128"/>
              </a:rPr>
              <a:t>Støttelitteratur: Flest mulig, lengst mulig, best mulig, kap.6 Hodet-hjertet-beina: læring og trivsel </a:t>
            </a:r>
            <a:r>
              <a:rPr lang="nb-NO" altLang="nb-NO" b="1">
                <a:ea typeface="ＭＳ Ｐゴシック" pitchFamily="34" charset="-128"/>
                <a:sym typeface="Wingdings" pitchFamily="2" charset="2"/>
              </a:rPr>
              <a:t> Tilrettelegging for trivsel</a:t>
            </a: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18</a:t>
            </a:fld>
            <a:endParaRPr lang="nn-NO"/>
          </a:p>
        </p:txBody>
      </p:sp>
    </p:spTree>
    <p:extLst>
      <p:ext uri="{BB962C8B-B14F-4D97-AF65-F5344CB8AC3E}">
        <p14:creationId xmlns:p14="http://schemas.microsoft.com/office/powerpoint/2010/main" val="817436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20</a:t>
            </a:fld>
            <a:endParaRPr lang="nn-NO"/>
          </a:p>
        </p:txBody>
      </p:sp>
    </p:spTree>
    <p:extLst>
      <p:ext uri="{BB962C8B-B14F-4D97-AF65-F5344CB8AC3E}">
        <p14:creationId xmlns:p14="http://schemas.microsoft.com/office/powerpoint/2010/main" val="2938428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nb-NO" altLang="nb-NO" b="1">
                <a:ea typeface="ＭＳ Ｐゴシック" pitchFamily="34" charset="-128"/>
              </a:rPr>
              <a:t>AKTIVITETSKATEGORIENE</a:t>
            </a:r>
          </a:p>
          <a:p>
            <a:pPr eaLnBrk="1" hangingPunct="1">
              <a:spcBef>
                <a:spcPct val="0"/>
              </a:spcBef>
            </a:pPr>
            <a:r>
              <a:rPr lang="nb-NO" altLang="nb-NO" i="1">
                <a:ea typeface="ＭＳ Ｐゴシック" pitchFamily="34" charset="-128"/>
              </a:rPr>
              <a:t>Sjef over ballen</a:t>
            </a:r>
            <a:endParaRPr lang="nb-NO" altLang="nb-NO">
              <a:ea typeface="ＭＳ Ｐゴシック" pitchFamily="34" charset="-128"/>
            </a:endParaRPr>
          </a:p>
          <a:p>
            <a:pPr eaLnBrk="1" hangingPunct="1">
              <a:spcBef>
                <a:spcPct val="0"/>
              </a:spcBef>
            </a:pPr>
            <a:r>
              <a:rPr lang="nb-NO" altLang="nb-NO">
                <a:ea typeface="ＭＳ Ｐゴシック" pitchFamily="34" charset="-128"/>
              </a:rPr>
              <a:t>Dette inkluderer å føre, finte, drible, vende, kontrollere, motta, spille pasning, heade, vinne ballen og avslutte, alt i øvelser med ulike krav til tid og rom. Det inkluderer også leikformer der man får trent på dette. </a:t>
            </a:r>
          </a:p>
          <a:p>
            <a:pPr eaLnBrk="1" hangingPunct="1">
              <a:spcBef>
                <a:spcPct val="0"/>
              </a:spcBef>
            </a:pPr>
            <a:r>
              <a:rPr lang="nb-NO" altLang="nb-NO" i="1">
                <a:ea typeface="ＭＳ Ｐゴシック" pitchFamily="34" charset="-128"/>
              </a:rPr>
              <a:t>Spille med og mot</a:t>
            </a:r>
            <a:endParaRPr lang="nb-NO" altLang="nb-NO">
              <a:ea typeface="ＭＳ Ｐゴシック" pitchFamily="34" charset="-128"/>
            </a:endParaRPr>
          </a:p>
          <a:p>
            <a:pPr eaLnBrk="1" hangingPunct="1">
              <a:spcBef>
                <a:spcPct val="0"/>
              </a:spcBef>
            </a:pPr>
            <a:r>
              <a:rPr lang="nb-NO" altLang="nb-NO">
                <a:ea typeface="ＭＳ Ｐゴシック" pitchFamily="34" charset="-128"/>
              </a:rPr>
              <a:t>Dette inkluderer mottak, </a:t>
            </a:r>
            <a:r>
              <a:rPr lang="nb-NO" altLang="nb-NO" err="1">
                <a:ea typeface="ＭＳ Ｐゴシック" pitchFamily="34" charset="-128"/>
              </a:rPr>
              <a:t>medtak</a:t>
            </a:r>
            <a:r>
              <a:rPr lang="nb-NO" altLang="nb-NO">
                <a:ea typeface="ＭＳ Ｐゴシック" pitchFamily="34" charset="-128"/>
              </a:rPr>
              <a:t>, spille pasning, bevege seg i forhold til ballfører og vinne ball i øvelser med ulike krav til tid og rom, noen ganger inkludert motstander i spillsituasjoner. Delferdighetene knyttes ofte sammen i en naturlig sammenheng, eksempelvis ballkontroll–pasningsspill. Aktivitetene kan knyttes opp mot ulike karakteristiske spillsituasjoner (tema) som én mot én, overtall, opp–tilbake–gjennom/vend, spill på siste tredel, innlegg og avslutning. Kategorien inkluderer ulike former for firkantspill – med og uten retning. Legg gjerne inn andre betingelser som er med på å skape situasjoner som framelsker tema for økta.</a:t>
            </a:r>
          </a:p>
          <a:p>
            <a:pPr eaLnBrk="1" hangingPunct="1">
              <a:spcBef>
                <a:spcPct val="0"/>
              </a:spcBef>
            </a:pPr>
            <a:r>
              <a:rPr lang="nb-NO" altLang="nb-NO" i="1">
                <a:ea typeface="ＭＳ Ｐゴシック" pitchFamily="34" charset="-128"/>
              </a:rPr>
              <a:t>Tilpasset smålagsspill</a:t>
            </a:r>
            <a:endParaRPr lang="nb-NO" altLang="nb-NO">
              <a:ea typeface="ＭＳ Ｐゴシック" pitchFamily="34" charset="-128"/>
            </a:endParaRPr>
          </a:p>
          <a:p>
            <a:pPr eaLnBrk="1" hangingPunct="1">
              <a:spcBef>
                <a:spcPct val="0"/>
              </a:spcBef>
            </a:pPr>
            <a:r>
              <a:rPr lang="nb-NO" altLang="nb-NO">
                <a:ea typeface="ＭＳ Ｐゴシック" pitchFamily="34" charset="-128"/>
              </a:rPr>
              <a:t>Dette inkluderer alt fra spill i </a:t>
            </a:r>
            <a:r>
              <a:rPr lang="nb-NO" altLang="nb-NO" err="1">
                <a:ea typeface="ＭＳ Ｐゴシック" pitchFamily="34" charset="-128"/>
              </a:rPr>
              <a:t>liketall</a:t>
            </a:r>
            <a:r>
              <a:rPr lang="nb-NO" altLang="nb-NO">
                <a:ea typeface="ＭＳ Ｐゴシック" pitchFamily="34" charset="-128"/>
              </a:rPr>
              <a:t> med fem mot fem, ned til to mot to i spill som setter ulike krav til tid og rom, og overtallsspill i ulike organiseringsformer. Det er alltid retning i spillet, som oftest med to mål. Legg gjerne inn andre betingelser som er med på å skape situasjoner som framelsker tema for økta.</a:t>
            </a:r>
          </a:p>
          <a:p>
            <a:pPr eaLnBrk="1" hangingPunct="1">
              <a:spcBef>
                <a:spcPct val="0"/>
              </a:spcBef>
            </a:pPr>
            <a:r>
              <a:rPr lang="nb-NO" altLang="nb-NO" i="1">
                <a:ea typeface="ＭＳ Ｐゴシック" pitchFamily="34" charset="-128"/>
              </a:rPr>
              <a:t>Scoringstrening</a:t>
            </a:r>
            <a:endParaRPr lang="nb-NO" altLang="nb-NO">
              <a:ea typeface="ＭＳ Ｐゴシック" pitchFamily="34" charset="-128"/>
            </a:endParaRPr>
          </a:p>
          <a:p>
            <a:pPr eaLnBrk="1" hangingPunct="1">
              <a:spcBef>
                <a:spcPct val="0"/>
              </a:spcBef>
            </a:pPr>
            <a:r>
              <a:rPr lang="nb-NO" altLang="nb-NO">
                <a:ea typeface="ＭＳ Ｐゴシック" pitchFamily="34" charset="-128"/>
              </a:rPr>
              <a:t>Avslutning på mål-spill med ulike krav til tid og rom, overtallsspill mot ett mål, spill på siste tredel med avslutning, innlegg og avslutning, og rett og slett scoringstrening fra forskjellige avstander og retninger etter ulike pasninger, er noe alle økter bør inneholde. Dels fordi spillerne elsker det og dels fordi de får øvd på flere delferdigheter i en realistisk spillsituasjon.</a:t>
            </a:r>
          </a:p>
        </p:txBody>
      </p:sp>
      <p:sp>
        <p:nvSpPr>
          <p:cNvPr id="4" name="Plassholder for lysbildenummer 3"/>
          <p:cNvSpPr>
            <a:spLocks noGrp="1"/>
          </p:cNvSpPr>
          <p:nvPr>
            <p:ph type="sldNum" sz="quarter" idx="5"/>
          </p:nvPr>
        </p:nvSpPr>
        <p:spPr/>
        <p:txBody>
          <a:bodyPr/>
          <a:lstStyle/>
          <a:p>
            <a:fld id="{1147C366-F728-465E-A3DE-DD02719813AD}" type="slidenum">
              <a:rPr lang="nn-NO" smtClean="0"/>
              <a:t>21</a:t>
            </a:fld>
            <a:endParaRPr lang="nn-NO"/>
          </a:p>
        </p:txBody>
      </p:sp>
    </p:spTree>
    <p:extLst>
      <p:ext uri="{BB962C8B-B14F-4D97-AF65-F5344CB8AC3E}">
        <p14:creationId xmlns:p14="http://schemas.microsoft.com/office/powerpoint/2010/main" val="2685184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r>
              <a:rPr lang="nb-NO" altLang="nb-NO" b="1">
                <a:ea typeface="ＭＳ Ｐゴシック" pitchFamily="34" charset="-128"/>
              </a:rPr>
              <a:t>VERDIGRUNNLAGET</a:t>
            </a:r>
          </a:p>
          <a:p>
            <a:pPr eaLnBrk="1" hangingPunct="1">
              <a:spcBef>
                <a:spcPct val="50000"/>
              </a:spcBef>
              <a:buClr>
                <a:schemeClr val="accent1"/>
              </a:buClr>
            </a:pPr>
            <a:r>
              <a:rPr lang="nb-NO" altLang="nb-NO" err="1">
                <a:solidFill>
                  <a:srgbClr val="385723"/>
                </a:solidFill>
                <a:latin typeface="Arial" pitchFamily="34" charset="0"/>
                <a:ea typeface="ＭＳ Ｐゴシック" pitchFamily="34" charset="-128"/>
                <a:cs typeface="Arial" pitchFamily="34" charset="0"/>
              </a:rPr>
              <a:t>Barne</a:t>
            </a:r>
            <a:r>
              <a:rPr lang="nb-NO" altLang="nb-NO">
                <a:solidFill>
                  <a:srgbClr val="385723"/>
                </a:solidFill>
                <a:latin typeface="Arial" pitchFamily="34" charset="0"/>
                <a:ea typeface="ＭＳ Ｐゴシック" pitchFamily="34" charset="-128"/>
                <a:cs typeface="Arial" pitchFamily="34" charset="0"/>
              </a:rPr>
              <a:t> og ungdomsfotballen bygger på tre pilarer som sammen danner verdigrunnlaget for fotballen, på og utenfor banen:</a:t>
            </a:r>
          </a:p>
          <a:p>
            <a:pPr eaLnBrk="1" hangingPunct="1">
              <a:spcBef>
                <a:spcPct val="50000"/>
              </a:spcBef>
              <a:buClr>
                <a:schemeClr val="accent1"/>
              </a:buClr>
            </a:pPr>
            <a:r>
              <a:rPr lang="nb-NO" altLang="nb-NO" b="1">
                <a:solidFill>
                  <a:srgbClr val="385723"/>
                </a:solidFill>
                <a:latin typeface="Arial" pitchFamily="34" charset="0"/>
                <a:ea typeface="ＭＳ Ｐゴシック" pitchFamily="34" charset="-128"/>
                <a:cs typeface="Arial" pitchFamily="34" charset="0"/>
              </a:rPr>
              <a:t>1. Fotball for alle</a:t>
            </a:r>
          </a:p>
          <a:p>
            <a:pPr eaLnBrk="1" hangingPunct="1">
              <a:spcBef>
                <a:spcPct val="0"/>
              </a:spcBef>
            </a:pPr>
            <a:r>
              <a:rPr lang="nb-NO" altLang="nb-NO">
                <a:solidFill>
                  <a:srgbClr val="000000"/>
                </a:solidFill>
                <a:ea typeface="ＭＳ Ｐゴシック" pitchFamily="34" charset="-128"/>
              </a:rPr>
              <a:t>Barnefotballen bygger på Norges Fotballforbunds visjon om fotballglede, muligheter og utfordringer for alle, uavhengig av nivå, alder, kjønn og kulturell bakgrunn. Det betyr at:</a:t>
            </a:r>
          </a:p>
          <a:p>
            <a:pPr lvl="1" eaLnBrk="1" hangingPunct="1">
              <a:spcBef>
                <a:spcPct val="50000"/>
              </a:spcBef>
              <a:buClr>
                <a:schemeClr val="accent1"/>
              </a:buClr>
              <a:buFontTx/>
              <a:buChar char="•"/>
            </a:pPr>
            <a:r>
              <a:rPr lang="nb-NO" altLang="nb-NO">
                <a:solidFill>
                  <a:srgbClr val="385723"/>
                </a:solidFill>
                <a:latin typeface="Arial" pitchFamily="34" charset="0"/>
                <a:ea typeface="ＭＳ Ｐゴシック" pitchFamily="34" charset="-128"/>
                <a:cs typeface="Arial" pitchFamily="34" charset="0"/>
              </a:rPr>
              <a:t>Alle som har lyst å spille fotball i barne- og ungdomsfotballen skal ha et godt tilbud til dette.</a:t>
            </a:r>
          </a:p>
          <a:p>
            <a:pPr lvl="1" eaLnBrk="1" hangingPunct="1">
              <a:spcBef>
                <a:spcPct val="50000"/>
              </a:spcBef>
              <a:buClr>
                <a:schemeClr val="accent1"/>
              </a:buClr>
              <a:buFontTx/>
              <a:buChar char="•"/>
            </a:pPr>
            <a:r>
              <a:rPr lang="nb-NO" altLang="nb-NO">
                <a:solidFill>
                  <a:srgbClr val="385723"/>
                </a:solidFill>
                <a:latin typeface="Arial" pitchFamily="34" charset="0"/>
                <a:ea typeface="ＭＳ Ｐゴシック" pitchFamily="34" charset="-128"/>
                <a:cs typeface="Arial" pitchFamily="34" charset="0"/>
              </a:rPr>
              <a:t>Klubben skal gi spillerne muligheter til ulike ”løp” i klubben. Både for de som har lyst til å spille hele tiden og for de som har lyst til å være med, men ikke bruke all fritid på dette.</a:t>
            </a:r>
            <a:endParaRPr lang="nb-NO" altLang="nb-NO" b="1">
              <a:solidFill>
                <a:srgbClr val="385723"/>
              </a:solidFill>
              <a:latin typeface="Arial" pitchFamily="34" charset="0"/>
              <a:ea typeface="ＭＳ Ｐゴシック" pitchFamily="34" charset="-128"/>
              <a:cs typeface="Arial" pitchFamily="34" charset="0"/>
            </a:endParaRPr>
          </a:p>
          <a:p>
            <a:pPr eaLnBrk="1" hangingPunct="1">
              <a:spcBef>
                <a:spcPct val="50000"/>
              </a:spcBef>
              <a:buClr>
                <a:schemeClr val="accent1"/>
              </a:buClr>
            </a:pPr>
            <a:r>
              <a:rPr lang="nb-NO" altLang="nb-NO" b="1">
                <a:solidFill>
                  <a:srgbClr val="385723"/>
                </a:solidFill>
                <a:latin typeface="Arial" pitchFamily="34" charset="0"/>
                <a:ea typeface="ＭＳ Ｐゴシック" pitchFamily="34" charset="-128"/>
                <a:cs typeface="Arial" pitchFamily="34" charset="0"/>
              </a:rPr>
              <a:t>2. Trygghet vs. utfordringer + Mestring = Trivsel og utvikling (se neste slide)</a:t>
            </a:r>
          </a:p>
          <a:p>
            <a:pPr eaLnBrk="1" hangingPunct="1">
              <a:spcBef>
                <a:spcPct val="50000"/>
              </a:spcBef>
              <a:buClr>
                <a:schemeClr val="accent1"/>
              </a:buClr>
            </a:pPr>
            <a:r>
              <a:rPr lang="nb-NO" altLang="nb-NO" b="1">
                <a:solidFill>
                  <a:srgbClr val="385723"/>
                </a:solidFill>
                <a:latin typeface="Arial" pitchFamily="34" charset="0"/>
                <a:ea typeface="ＭＳ Ｐゴシック" pitchFamily="34" charset="-128"/>
                <a:cs typeface="Arial" pitchFamily="34" charset="0"/>
              </a:rPr>
              <a:t>3. Fair Play</a:t>
            </a:r>
          </a:p>
          <a:p>
            <a:pPr eaLnBrk="1" hangingPunct="1">
              <a:spcBef>
                <a:spcPct val="0"/>
              </a:spcBef>
              <a:buFontTx/>
              <a:buChar char="•"/>
            </a:pPr>
            <a:r>
              <a:rPr lang="nb-NO" altLang="nb-NO">
                <a:solidFill>
                  <a:srgbClr val="000000"/>
                </a:solidFill>
                <a:ea typeface="ＭＳ Ｐゴシック" pitchFamily="34" charset="-128"/>
              </a:rPr>
              <a:t>Med Fair Play ønsker vi å sette fokus på verdiene respekt, toleranse,</a:t>
            </a:r>
          </a:p>
          <a:p>
            <a:pPr eaLnBrk="1" hangingPunct="1">
              <a:spcBef>
                <a:spcPct val="0"/>
              </a:spcBef>
            </a:pPr>
            <a:r>
              <a:rPr lang="nb-NO" altLang="nb-NO">
                <a:solidFill>
                  <a:srgbClr val="000000"/>
                </a:solidFill>
                <a:ea typeface="ＭＳ Ｐゴシック" pitchFamily="34" charset="-128"/>
              </a:rPr>
              <a:t>  likeverd og menneskeverd.  </a:t>
            </a:r>
          </a:p>
          <a:p>
            <a:pPr eaLnBrk="1" hangingPunct="1">
              <a:spcBef>
                <a:spcPct val="0"/>
              </a:spcBef>
              <a:buFontTx/>
              <a:buChar char="•"/>
            </a:pPr>
            <a:r>
              <a:rPr lang="nb-NO" altLang="nb-NO">
                <a:solidFill>
                  <a:srgbClr val="000000"/>
                </a:solidFill>
                <a:ea typeface="ＭＳ Ｐゴシック" pitchFamily="34" charset="-128"/>
              </a:rPr>
              <a:t>Fotballen blir bedre når alle som deltar viser respekt for hverandre. Enten du er spiller, leder, trener eller dommer, så trives du best i et miljø som er positivt og basert på gjensidig respekt. </a:t>
            </a:r>
          </a:p>
          <a:p>
            <a:pPr eaLnBrk="1" hangingPunct="1">
              <a:spcBef>
                <a:spcPct val="0"/>
              </a:spcBef>
              <a:buFontTx/>
              <a:buChar char="•"/>
            </a:pPr>
            <a:r>
              <a:rPr lang="nb-NO" altLang="nb-NO">
                <a:solidFill>
                  <a:srgbClr val="000000"/>
                </a:solidFill>
                <a:ea typeface="ＭＳ Ｐゴシック" pitchFamily="34" charset="-128"/>
              </a:rPr>
              <a:t>Fair Play er like viktig utenfor som på banen.</a:t>
            </a:r>
          </a:p>
          <a:p>
            <a:pPr eaLnBrk="1" hangingPunct="1">
              <a:spcBef>
                <a:spcPct val="0"/>
              </a:spcBef>
              <a:buFontTx/>
              <a:buChar char="•"/>
            </a:pPr>
            <a:r>
              <a:rPr lang="nb-NO" altLang="nb-NO">
                <a:solidFill>
                  <a:srgbClr val="000000"/>
                </a:solidFill>
                <a:ea typeface="ＭＳ Ｐゴシック" pitchFamily="34" charset="-128"/>
              </a:rPr>
              <a:t>Lagets ”kjøreregler” – hvordan skal vi ha det sammen på trening og kamp</a:t>
            </a:r>
          </a:p>
          <a:p>
            <a:pPr eaLnBrk="1" hangingPunct="1">
              <a:spcBef>
                <a:spcPct val="0"/>
              </a:spcBef>
            </a:pPr>
            <a:r>
              <a:rPr lang="nb-NO" altLang="nb-NO">
                <a:ea typeface="ＭＳ Ｐゴシック" pitchFamily="34" charset="-128"/>
              </a:rPr>
              <a:t>Fair Play handler om hvordan vi oppfører oss mot hverandre, både på og utenfor banen. Alle spillere, trenere, lagledere og foreldre/foresatte bør ha et bevisst forhold til Fair Play og sin egen påvirkningskraft. Treneren som rollemodell har stor betydning </a:t>
            </a:r>
            <a:r>
              <a:rPr lang="nb-NO" altLang="nb-NO" err="1">
                <a:ea typeface="ＭＳ Ｐゴシック" pitchFamily="34" charset="-128"/>
              </a:rPr>
              <a:t>ifht</a:t>
            </a:r>
            <a:r>
              <a:rPr lang="nb-NO" altLang="nb-NO">
                <a:ea typeface="ＭＳ Ｐゴシック" pitchFamily="34" charset="-128"/>
              </a:rPr>
              <a:t>. det klima som skapes rundt trening og kamp. </a:t>
            </a:r>
            <a:r>
              <a:rPr lang="nb-NO" altLang="nb-NO" u="sng">
                <a:ea typeface="ＭＳ Ｐゴシック" pitchFamily="34" charset="-128"/>
              </a:rPr>
              <a:t>Dette må tas på alvor!</a:t>
            </a:r>
          </a:p>
          <a:p>
            <a:pPr marL="0" marR="0" lvl="0" indent="0" algn="l" defTabSz="914400" rtl="0" eaLnBrk="1" fontAlgn="auto" latinLnBrk="0" hangingPunct="1">
              <a:lnSpc>
                <a:spcPct val="100000"/>
              </a:lnSpc>
              <a:spcBef>
                <a:spcPct val="0"/>
              </a:spcBef>
              <a:spcAft>
                <a:spcPts val="0"/>
              </a:spcAft>
              <a:buClrTx/>
              <a:buSzTx/>
              <a:buFontTx/>
              <a:buNone/>
              <a:tabLst/>
              <a:defRPr/>
            </a:pPr>
            <a:r>
              <a:rPr lang="nb-NO" altLang="nb-NO" b="1">
                <a:ea typeface="ＭＳ Ｐゴシック" pitchFamily="34" charset="-128"/>
              </a:rPr>
              <a:t>Støttelitteratur: Flest mulig, lengst mulig, best mulig, kap.1 Verdifullt verdigrunnlag.</a:t>
            </a:r>
          </a:p>
        </p:txBody>
      </p:sp>
      <p:sp>
        <p:nvSpPr>
          <p:cNvPr id="4" name="Plassholder for lysbildenummer 3"/>
          <p:cNvSpPr>
            <a:spLocks noGrp="1"/>
          </p:cNvSpPr>
          <p:nvPr>
            <p:ph type="sldNum" sz="quarter" idx="5"/>
          </p:nvPr>
        </p:nvSpPr>
        <p:spPr/>
        <p:txBody>
          <a:bodyPr/>
          <a:lstStyle/>
          <a:p>
            <a:fld id="{1147C366-F728-465E-A3DE-DD02719813AD}" type="slidenum">
              <a:rPr lang="nn-NO" smtClean="0"/>
              <a:t>22</a:t>
            </a:fld>
            <a:endParaRPr lang="nn-NO"/>
          </a:p>
        </p:txBody>
      </p:sp>
    </p:spTree>
    <p:extLst>
      <p:ext uri="{BB962C8B-B14F-4D97-AF65-F5344CB8AC3E}">
        <p14:creationId xmlns:p14="http://schemas.microsoft.com/office/powerpoint/2010/main" val="3066230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endParaRPr lang="nb-NO" altLang="nb-NO" b="1">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23</a:t>
            </a:fld>
            <a:endParaRPr lang="nn-NO"/>
          </a:p>
        </p:txBody>
      </p:sp>
    </p:spTree>
    <p:extLst>
      <p:ext uri="{BB962C8B-B14F-4D97-AF65-F5344CB8AC3E}">
        <p14:creationId xmlns:p14="http://schemas.microsoft.com/office/powerpoint/2010/main" val="791019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marR="0" lvl="0" indent="-228600" algn="l" defTabSz="914400" rtl="0" eaLnBrk="1" fontAlgn="auto" latinLnBrk="0" hangingPunct="1">
              <a:lnSpc>
                <a:spcPct val="100000"/>
              </a:lnSpc>
              <a:spcBef>
                <a:spcPct val="0"/>
              </a:spcBef>
              <a:spcAft>
                <a:spcPts val="0"/>
              </a:spcAft>
              <a:buClrTx/>
              <a:buSzTx/>
              <a:buFontTx/>
              <a:buAutoNum type="arabicPeriod"/>
              <a:tabLst/>
              <a:defRPr/>
            </a:pPr>
            <a:r>
              <a:rPr lang="nb-NO" altLang="nb-NO" b="0" u="sng">
                <a:ea typeface="ＭＳ Ｐゴシック" pitchFamily="34" charset="-128"/>
              </a:rPr>
              <a:t>Fotball for alle, </a:t>
            </a:r>
            <a:r>
              <a:rPr lang="nb-NO" b="1">
                <a:solidFill>
                  <a:srgbClr val="000000"/>
                </a:solidFill>
                <a:latin typeface="Calibri" panose="020F0502020204030204" pitchFamily="34" charset="0"/>
                <a:ea typeface="MS PGothic" panose="020B0600070205080204" pitchFamily="34" charset="-128"/>
              </a:rPr>
              <a:t>Trygghet vs. utfordringer + Mestring = Trivsel og utvikling</a:t>
            </a:r>
            <a:r>
              <a:rPr lang="nb-NO" b="0" u="sng">
                <a:solidFill>
                  <a:srgbClr val="000000"/>
                </a:solidFill>
                <a:latin typeface="Calibri" panose="020F0502020204030204" pitchFamily="34" charset="0"/>
                <a:ea typeface="ＭＳ Ｐゴシック" pitchFamily="34" charset="-128"/>
              </a:rPr>
              <a:t>. Fair Play.</a:t>
            </a:r>
          </a:p>
          <a:p>
            <a:pPr marL="228600" marR="0" lvl="0" indent="-228600" algn="l" defTabSz="914400" rtl="0" eaLnBrk="1" fontAlgn="auto" latinLnBrk="0" hangingPunct="1">
              <a:lnSpc>
                <a:spcPct val="100000"/>
              </a:lnSpc>
              <a:spcBef>
                <a:spcPct val="0"/>
              </a:spcBef>
              <a:spcAft>
                <a:spcPts val="0"/>
              </a:spcAft>
              <a:buClrTx/>
              <a:buSzTx/>
              <a:buFontTx/>
              <a:buAutoNum type="arabicPeriod"/>
              <a:tabLst/>
              <a:defRPr/>
            </a:pPr>
            <a:endParaRPr lang="nb-NO" b="1">
              <a:solidFill>
                <a:srgbClr val="000000"/>
              </a:solidFill>
              <a:latin typeface="Calibri" panose="020F0502020204030204" pitchFamily="34" charset="0"/>
              <a:ea typeface="MS PGothic" panose="020B0600070205080204"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24</a:t>
            </a:fld>
            <a:endParaRPr lang="nn-NO"/>
          </a:p>
        </p:txBody>
      </p:sp>
    </p:spTree>
    <p:extLst>
      <p:ext uri="{BB962C8B-B14F-4D97-AF65-F5344CB8AC3E}">
        <p14:creationId xmlns:p14="http://schemas.microsoft.com/office/powerpoint/2010/main" val="36658954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eaLnBrk="1" hangingPunct="1">
              <a:spcBef>
                <a:spcPct val="0"/>
              </a:spcBef>
              <a:buAutoNum type="arabicPeriod"/>
            </a:pPr>
            <a:r>
              <a:rPr lang="nb-NO" altLang="nb-NO" b="0" u="sng">
                <a:ea typeface="ＭＳ Ｐゴシック" pitchFamily="34" charset="-128"/>
              </a:rPr>
              <a:t>Sjef over ball, scoringstrening, spille med og mot og smålagsspill.</a:t>
            </a:r>
          </a:p>
          <a:p>
            <a:pPr marL="228600" marR="0" lvl="0" indent="-228600" algn="l" defTabSz="914400" rtl="0" eaLnBrk="1" fontAlgn="auto" latinLnBrk="0" hangingPunct="1">
              <a:lnSpc>
                <a:spcPct val="100000"/>
              </a:lnSpc>
              <a:spcBef>
                <a:spcPct val="0"/>
              </a:spcBef>
              <a:spcAft>
                <a:spcPts val="0"/>
              </a:spcAft>
              <a:buClrTx/>
              <a:buSzTx/>
              <a:buFontTx/>
              <a:buAutoNum type="arabicPeriod"/>
              <a:tabLst/>
              <a:defRPr/>
            </a:pPr>
            <a:r>
              <a:rPr lang="nb-NO" altLang="nb-NO">
                <a:ea typeface="ＭＳ Ｐゴシック" pitchFamily="34" charset="-128"/>
              </a:rPr>
              <a:t>Føre, finte, drible, vende, kontrollere, motta, spille pasning, heade, og avslutte, alt i øvelser med ulike krav til tid og rom. Det inkluderer også leikformer der man får trent på dette.</a:t>
            </a:r>
          </a:p>
          <a:p>
            <a:pPr marL="228600" marR="0" lvl="0" indent="-228600" algn="l" defTabSz="914400" rtl="0" eaLnBrk="1" fontAlgn="auto" latinLnBrk="0" hangingPunct="1">
              <a:lnSpc>
                <a:spcPct val="100000"/>
              </a:lnSpc>
              <a:spcBef>
                <a:spcPct val="0"/>
              </a:spcBef>
              <a:spcAft>
                <a:spcPts val="0"/>
              </a:spcAft>
              <a:buClrTx/>
              <a:buSzTx/>
              <a:buFontTx/>
              <a:buAutoNum type="arabicPeriod"/>
              <a:tabLst/>
              <a:defRPr/>
            </a:pPr>
            <a:r>
              <a:rPr lang="nb-NO" altLang="nb-NO">
                <a:ea typeface="ＭＳ Ｐゴシック" pitchFamily="34" charset="-128"/>
              </a:rPr>
              <a:t>Masse repetisjoner, trenger grunnleggende tekniske ferdigheter for å kunne gjøre mer komplekse øvelser i senere alder.</a:t>
            </a:r>
          </a:p>
          <a:p>
            <a:pPr marL="228600" indent="-228600" eaLnBrk="1" hangingPunct="1">
              <a:spcBef>
                <a:spcPct val="0"/>
              </a:spcBef>
              <a:buAutoNum type="arabicPeriod"/>
            </a:pPr>
            <a:endParaRPr lang="nb-NO" altLang="nb-NO" b="0" u="sng">
              <a:ea typeface="ＭＳ Ｐゴシック" pitchFamily="34" charset="-128"/>
            </a:endParaRPr>
          </a:p>
          <a:p>
            <a:pPr marL="228600" indent="-228600" eaLnBrk="1" hangingPunct="1">
              <a:spcBef>
                <a:spcPct val="0"/>
              </a:spcBef>
              <a:buAutoNum type="arabicPeriod"/>
            </a:pPr>
            <a:endParaRPr lang="nb-NO" altLang="nb-NO" b="0" u="sng">
              <a:ea typeface="ＭＳ Ｐゴシック" pitchFamily="34" charset="-128"/>
            </a:endParaRPr>
          </a:p>
        </p:txBody>
      </p:sp>
      <p:sp>
        <p:nvSpPr>
          <p:cNvPr id="4" name="Plassholder for lysbildenummer 3"/>
          <p:cNvSpPr>
            <a:spLocks noGrp="1"/>
          </p:cNvSpPr>
          <p:nvPr>
            <p:ph type="sldNum" sz="quarter" idx="5"/>
          </p:nvPr>
        </p:nvSpPr>
        <p:spPr/>
        <p:txBody>
          <a:bodyPr/>
          <a:lstStyle/>
          <a:p>
            <a:fld id="{1147C366-F728-465E-A3DE-DD02719813AD}" type="slidenum">
              <a:rPr lang="nn-NO" smtClean="0"/>
              <a:t>25</a:t>
            </a:fld>
            <a:endParaRPr lang="nn-NO"/>
          </a:p>
        </p:txBody>
      </p:sp>
    </p:spTree>
    <p:extLst>
      <p:ext uri="{BB962C8B-B14F-4D97-AF65-F5344CB8AC3E}">
        <p14:creationId xmlns:p14="http://schemas.microsoft.com/office/powerpoint/2010/main" val="22337238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FC7840-D1EA-864B-874E-603C9F7277A5}"/>
              </a:ext>
            </a:extLst>
          </p:cNvPr>
          <p:cNvSpPr>
            <a:spLocks noGrp="1"/>
          </p:cNvSpPr>
          <p:nvPr>
            <p:ph type="ctrTitle"/>
          </p:nvPr>
        </p:nvSpPr>
        <p:spPr>
          <a:xfrm>
            <a:off x="1524000" y="3073083"/>
            <a:ext cx="9144000" cy="2387600"/>
          </a:xfrm>
        </p:spPr>
        <p:txBody>
          <a:bodyPr anchor="b"/>
          <a:lstStyle>
            <a:lvl1pPr algn="ctr">
              <a:defRPr sz="6000"/>
            </a:lvl1pPr>
          </a:lstStyle>
          <a:p>
            <a:r>
              <a:rPr lang="nb-NO"/>
              <a:t>Klikk for å redigere tittelstil</a:t>
            </a:r>
          </a:p>
        </p:txBody>
      </p:sp>
    </p:spTree>
    <p:extLst>
      <p:ext uri="{BB962C8B-B14F-4D97-AF65-F5344CB8AC3E}">
        <p14:creationId xmlns:p14="http://schemas.microsoft.com/office/powerpoint/2010/main" val="3037439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FC7840-D1EA-864B-874E-603C9F7277A5}"/>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734C069-47FF-0448-812E-DCC9785AC8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Tree>
    <p:extLst>
      <p:ext uri="{BB962C8B-B14F-4D97-AF65-F5344CB8AC3E}">
        <p14:creationId xmlns:p14="http://schemas.microsoft.com/office/powerpoint/2010/main" val="3283704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F5A85B-EC2E-5840-9BBC-7CBD478C206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1FDC576-FBEC-624D-AE83-26F9887860BD}"/>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731782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3282F6-7EDF-DD47-99BF-592397F5D0A7}"/>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6131E6A7-3A93-6E4A-9C12-335BC3F8DE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3451796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95CD5F-F77E-0941-96CD-BB0BAA08A04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B434EAE-A29B-8349-83A4-3C3A6D3E1227}"/>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0906625-047A-3941-842F-6DD097C7D57A}"/>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57765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877AF8-0B21-D646-A2F9-D8CE53A80976}"/>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7D10106-01D0-C045-AEAA-0F36A51837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6B0DC067-EAEE-4543-9FC0-5E85CA54C739}"/>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3FD868B-12D2-6047-9DD4-12700DA525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9A6079E-0DB5-9D47-8F9B-1C620F674B5C}"/>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512848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C3D90B-77DA-394C-9B72-FAC9C90CE34F}"/>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314168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511301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63C9A2-D102-AA44-A99A-549495B0483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000C2143-1381-9145-9F72-8FAEE25739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1E1EAAC-30EA-D644-98CA-0F03242904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659702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339026-5BF3-2241-B886-74DCEC014F9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A6641786-B6AF-7340-B3D7-C3CCFEF038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a:extLst>
              <a:ext uri="{FF2B5EF4-FFF2-40B4-BE49-F238E27FC236}">
                <a16:creationId xmlns:a16="http://schemas.microsoft.com/office/drawing/2014/main" id="{5761BF51-7FD0-5646-B994-D660385592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68952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3B5AC7-E2D6-124F-B07B-AF7E6748CBD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A78249CA-89BB-8847-8071-A7BF0E038E38}"/>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456512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1EDB7188-EF03-7A42-9D43-7D0A7938E00C}"/>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672F9F88-C2EE-7E4D-97EF-31E82DB05C91}"/>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14992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8ABBD3-C440-5693-3BB5-C5C8D83A6FE7}"/>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23A79551-07EF-FAB2-69D1-4143BEF3FA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BDD6FAB9-5B9B-FC3D-2E9C-2B35F9C3571A}"/>
              </a:ext>
            </a:extLst>
          </p:cNvPr>
          <p:cNvSpPr>
            <a:spLocks noGrp="1"/>
          </p:cNvSpPr>
          <p:nvPr>
            <p:ph type="dt" sz="half" idx="10"/>
          </p:nvPr>
        </p:nvSpPr>
        <p:spPr/>
        <p:txBody>
          <a:bodyPr/>
          <a:lstStyle/>
          <a:p>
            <a:fld id="{2B97E308-7633-47CE-804C-251425BFABF7}" type="datetimeFigureOut">
              <a:rPr lang="nb-NO" smtClean="0"/>
              <a:t>31.10.2024</a:t>
            </a:fld>
            <a:endParaRPr lang="nb-NO"/>
          </a:p>
        </p:txBody>
      </p:sp>
      <p:sp>
        <p:nvSpPr>
          <p:cNvPr id="5" name="Plassholder for bunntekst 4">
            <a:extLst>
              <a:ext uri="{FF2B5EF4-FFF2-40B4-BE49-F238E27FC236}">
                <a16:creationId xmlns:a16="http://schemas.microsoft.com/office/drawing/2014/main" id="{ACFE77B6-0B01-E611-70C9-CA40CAB41D5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ACEA32E-9876-2118-F658-3DE72EF4A39A}"/>
              </a:ext>
            </a:extLst>
          </p:cNvPr>
          <p:cNvSpPr>
            <a:spLocks noGrp="1"/>
          </p:cNvSpPr>
          <p:nvPr>
            <p:ph type="sldNum" sz="quarter" idx="12"/>
          </p:nvPr>
        </p:nvSpPr>
        <p:spPr/>
        <p:txBody>
          <a:bodyPr/>
          <a:lstStyle/>
          <a:p>
            <a:fld id="{02BDAA4F-6C5F-42DA-907C-6E5DB36E376C}" type="slidenum">
              <a:rPr lang="nb-NO" smtClean="0"/>
              <a:t>‹#›</a:t>
            </a:fld>
            <a:endParaRPr lang="nb-NO"/>
          </a:p>
        </p:txBody>
      </p:sp>
    </p:spTree>
    <p:extLst>
      <p:ext uri="{BB962C8B-B14F-4D97-AF65-F5344CB8AC3E}">
        <p14:creationId xmlns:p14="http://schemas.microsoft.com/office/powerpoint/2010/main" val="2625947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E29FBB-48C3-00A1-DB0C-0B60ABE01CE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9D36755-002C-8E08-1024-2824C05629CF}"/>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1D0A5C5-8C49-435A-2546-DF9368701FED}"/>
              </a:ext>
            </a:extLst>
          </p:cNvPr>
          <p:cNvSpPr>
            <a:spLocks noGrp="1"/>
          </p:cNvSpPr>
          <p:nvPr>
            <p:ph type="dt" sz="half" idx="10"/>
          </p:nvPr>
        </p:nvSpPr>
        <p:spPr/>
        <p:txBody>
          <a:bodyPr/>
          <a:lstStyle/>
          <a:p>
            <a:fld id="{2B97E308-7633-47CE-804C-251425BFABF7}" type="datetimeFigureOut">
              <a:rPr lang="nb-NO" smtClean="0"/>
              <a:t>31.10.2024</a:t>
            </a:fld>
            <a:endParaRPr lang="nb-NO"/>
          </a:p>
        </p:txBody>
      </p:sp>
      <p:sp>
        <p:nvSpPr>
          <p:cNvPr id="5" name="Plassholder for bunntekst 4">
            <a:extLst>
              <a:ext uri="{FF2B5EF4-FFF2-40B4-BE49-F238E27FC236}">
                <a16:creationId xmlns:a16="http://schemas.microsoft.com/office/drawing/2014/main" id="{5B0FE2F2-7747-CB11-5284-936C87BD13F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0D6025D-29AC-0A52-4C48-B58347BED90B}"/>
              </a:ext>
            </a:extLst>
          </p:cNvPr>
          <p:cNvSpPr>
            <a:spLocks noGrp="1"/>
          </p:cNvSpPr>
          <p:nvPr>
            <p:ph type="sldNum" sz="quarter" idx="12"/>
          </p:nvPr>
        </p:nvSpPr>
        <p:spPr/>
        <p:txBody>
          <a:bodyPr/>
          <a:lstStyle/>
          <a:p>
            <a:fld id="{02BDAA4F-6C5F-42DA-907C-6E5DB36E376C}" type="slidenum">
              <a:rPr lang="nb-NO" smtClean="0"/>
              <a:t>‹#›</a:t>
            </a:fld>
            <a:endParaRPr lang="nb-NO"/>
          </a:p>
        </p:txBody>
      </p:sp>
    </p:spTree>
    <p:extLst>
      <p:ext uri="{BB962C8B-B14F-4D97-AF65-F5344CB8AC3E}">
        <p14:creationId xmlns:p14="http://schemas.microsoft.com/office/powerpoint/2010/main" val="3956199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D853D7-BEF0-73F6-F283-335C6C1699C3}"/>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343B8CB-45BD-CF9F-1FFE-D1BD1E93EE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2F7F5A22-08F3-0281-1B33-E93658BA0054}"/>
              </a:ext>
            </a:extLst>
          </p:cNvPr>
          <p:cNvSpPr>
            <a:spLocks noGrp="1"/>
          </p:cNvSpPr>
          <p:nvPr>
            <p:ph type="dt" sz="half" idx="10"/>
          </p:nvPr>
        </p:nvSpPr>
        <p:spPr/>
        <p:txBody>
          <a:bodyPr/>
          <a:lstStyle/>
          <a:p>
            <a:fld id="{2B97E308-7633-47CE-804C-251425BFABF7}" type="datetimeFigureOut">
              <a:rPr lang="nb-NO" smtClean="0"/>
              <a:t>31.10.2024</a:t>
            </a:fld>
            <a:endParaRPr lang="nb-NO"/>
          </a:p>
        </p:txBody>
      </p:sp>
      <p:sp>
        <p:nvSpPr>
          <p:cNvPr id="5" name="Plassholder for bunntekst 4">
            <a:extLst>
              <a:ext uri="{FF2B5EF4-FFF2-40B4-BE49-F238E27FC236}">
                <a16:creationId xmlns:a16="http://schemas.microsoft.com/office/drawing/2014/main" id="{AF1C6AFD-9792-BF3F-A96B-D1433FBFDA3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C56F9C3-B3B2-70A6-92AF-43DA99925AEE}"/>
              </a:ext>
            </a:extLst>
          </p:cNvPr>
          <p:cNvSpPr>
            <a:spLocks noGrp="1"/>
          </p:cNvSpPr>
          <p:nvPr>
            <p:ph type="sldNum" sz="quarter" idx="12"/>
          </p:nvPr>
        </p:nvSpPr>
        <p:spPr/>
        <p:txBody>
          <a:bodyPr/>
          <a:lstStyle/>
          <a:p>
            <a:fld id="{02BDAA4F-6C5F-42DA-907C-6E5DB36E376C}" type="slidenum">
              <a:rPr lang="nb-NO" smtClean="0"/>
              <a:t>‹#›</a:t>
            </a:fld>
            <a:endParaRPr lang="nb-NO"/>
          </a:p>
        </p:txBody>
      </p:sp>
    </p:spTree>
    <p:extLst>
      <p:ext uri="{BB962C8B-B14F-4D97-AF65-F5344CB8AC3E}">
        <p14:creationId xmlns:p14="http://schemas.microsoft.com/office/powerpoint/2010/main" val="46348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11A5B9-E2AC-0758-427F-E69FB0068A3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79CD74D-E7B9-6F1E-2108-A7D7FC4540C5}"/>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9D89A85D-8259-39AF-BC5A-579FC09A02E5}"/>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B303574-167D-21CB-AEEC-A3C2EF67BCC5}"/>
              </a:ext>
            </a:extLst>
          </p:cNvPr>
          <p:cNvSpPr>
            <a:spLocks noGrp="1"/>
          </p:cNvSpPr>
          <p:nvPr>
            <p:ph type="dt" sz="half" idx="10"/>
          </p:nvPr>
        </p:nvSpPr>
        <p:spPr/>
        <p:txBody>
          <a:bodyPr/>
          <a:lstStyle/>
          <a:p>
            <a:fld id="{2B97E308-7633-47CE-804C-251425BFABF7}" type="datetimeFigureOut">
              <a:rPr lang="nb-NO" smtClean="0"/>
              <a:t>31.10.2024</a:t>
            </a:fld>
            <a:endParaRPr lang="nb-NO"/>
          </a:p>
        </p:txBody>
      </p:sp>
      <p:sp>
        <p:nvSpPr>
          <p:cNvPr id="6" name="Plassholder for bunntekst 5">
            <a:extLst>
              <a:ext uri="{FF2B5EF4-FFF2-40B4-BE49-F238E27FC236}">
                <a16:creationId xmlns:a16="http://schemas.microsoft.com/office/drawing/2014/main" id="{906932B4-261C-CFC2-76C3-CF664ADBD16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87AF23C-9EDD-DB88-4E92-73494917AE40}"/>
              </a:ext>
            </a:extLst>
          </p:cNvPr>
          <p:cNvSpPr>
            <a:spLocks noGrp="1"/>
          </p:cNvSpPr>
          <p:nvPr>
            <p:ph type="sldNum" sz="quarter" idx="12"/>
          </p:nvPr>
        </p:nvSpPr>
        <p:spPr/>
        <p:txBody>
          <a:bodyPr/>
          <a:lstStyle/>
          <a:p>
            <a:fld id="{02BDAA4F-6C5F-42DA-907C-6E5DB36E376C}" type="slidenum">
              <a:rPr lang="nb-NO" smtClean="0"/>
              <a:t>‹#›</a:t>
            </a:fld>
            <a:endParaRPr lang="nb-NO"/>
          </a:p>
        </p:txBody>
      </p:sp>
    </p:spTree>
    <p:extLst>
      <p:ext uri="{BB962C8B-B14F-4D97-AF65-F5344CB8AC3E}">
        <p14:creationId xmlns:p14="http://schemas.microsoft.com/office/powerpoint/2010/main" val="40390553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A70B6B-FEE8-4084-AD92-12C13F4568AD}"/>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DDCEF491-97CE-6162-2108-8F83BBBBBF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40FEB69F-1867-EAE4-4BB6-36AA71B4F51C}"/>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CCF2ACC-82F1-7BC2-790F-4FDEF9BC1E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B8B12D92-3A02-87E1-2652-677ADC934756}"/>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4D3A5200-D80C-348A-84EF-4B78C56B4318}"/>
              </a:ext>
            </a:extLst>
          </p:cNvPr>
          <p:cNvSpPr>
            <a:spLocks noGrp="1"/>
          </p:cNvSpPr>
          <p:nvPr>
            <p:ph type="dt" sz="half" idx="10"/>
          </p:nvPr>
        </p:nvSpPr>
        <p:spPr/>
        <p:txBody>
          <a:bodyPr/>
          <a:lstStyle/>
          <a:p>
            <a:fld id="{2B97E308-7633-47CE-804C-251425BFABF7}" type="datetimeFigureOut">
              <a:rPr lang="nb-NO" smtClean="0"/>
              <a:t>31.10.2024</a:t>
            </a:fld>
            <a:endParaRPr lang="nb-NO"/>
          </a:p>
        </p:txBody>
      </p:sp>
      <p:sp>
        <p:nvSpPr>
          <p:cNvPr id="8" name="Plassholder for bunntekst 7">
            <a:extLst>
              <a:ext uri="{FF2B5EF4-FFF2-40B4-BE49-F238E27FC236}">
                <a16:creationId xmlns:a16="http://schemas.microsoft.com/office/drawing/2014/main" id="{1D9417DF-3790-D1BA-2D18-ABDEF0B0AE5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06DDD5BB-2DD8-185E-2A1E-D994C958DCD4}"/>
              </a:ext>
            </a:extLst>
          </p:cNvPr>
          <p:cNvSpPr>
            <a:spLocks noGrp="1"/>
          </p:cNvSpPr>
          <p:nvPr>
            <p:ph type="sldNum" sz="quarter" idx="12"/>
          </p:nvPr>
        </p:nvSpPr>
        <p:spPr/>
        <p:txBody>
          <a:bodyPr/>
          <a:lstStyle/>
          <a:p>
            <a:fld id="{02BDAA4F-6C5F-42DA-907C-6E5DB36E376C}" type="slidenum">
              <a:rPr lang="nb-NO" smtClean="0"/>
              <a:t>‹#›</a:t>
            </a:fld>
            <a:endParaRPr lang="nb-NO"/>
          </a:p>
        </p:txBody>
      </p:sp>
    </p:spTree>
    <p:extLst>
      <p:ext uri="{BB962C8B-B14F-4D97-AF65-F5344CB8AC3E}">
        <p14:creationId xmlns:p14="http://schemas.microsoft.com/office/powerpoint/2010/main" val="32153155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5B4195-1435-2CAC-C7D6-0BE2C977E6AA}"/>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151CC96-7E4D-D274-1322-DAD437D4388E}"/>
              </a:ext>
            </a:extLst>
          </p:cNvPr>
          <p:cNvSpPr>
            <a:spLocks noGrp="1"/>
          </p:cNvSpPr>
          <p:nvPr>
            <p:ph type="dt" sz="half" idx="10"/>
          </p:nvPr>
        </p:nvSpPr>
        <p:spPr/>
        <p:txBody>
          <a:bodyPr/>
          <a:lstStyle/>
          <a:p>
            <a:fld id="{2B97E308-7633-47CE-804C-251425BFABF7}" type="datetimeFigureOut">
              <a:rPr lang="nb-NO" smtClean="0"/>
              <a:t>31.10.2024</a:t>
            </a:fld>
            <a:endParaRPr lang="nb-NO"/>
          </a:p>
        </p:txBody>
      </p:sp>
      <p:sp>
        <p:nvSpPr>
          <p:cNvPr id="4" name="Plassholder for bunntekst 3">
            <a:extLst>
              <a:ext uri="{FF2B5EF4-FFF2-40B4-BE49-F238E27FC236}">
                <a16:creationId xmlns:a16="http://schemas.microsoft.com/office/drawing/2014/main" id="{17BEF262-E150-EF23-C476-7221D8F2AA5D}"/>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B98580B5-F77D-7730-4CE8-A9F586FE037D}"/>
              </a:ext>
            </a:extLst>
          </p:cNvPr>
          <p:cNvSpPr>
            <a:spLocks noGrp="1"/>
          </p:cNvSpPr>
          <p:nvPr>
            <p:ph type="sldNum" sz="quarter" idx="12"/>
          </p:nvPr>
        </p:nvSpPr>
        <p:spPr/>
        <p:txBody>
          <a:bodyPr/>
          <a:lstStyle/>
          <a:p>
            <a:fld id="{02BDAA4F-6C5F-42DA-907C-6E5DB36E376C}" type="slidenum">
              <a:rPr lang="nb-NO" smtClean="0"/>
              <a:t>‹#›</a:t>
            </a:fld>
            <a:endParaRPr lang="nb-NO"/>
          </a:p>
        </p:txBody>
      </p:sp>
    </p:spTree>
    <p:extLst>
      <p:ext uri="{BB962C8B-B14F-4D97-AF65-F5344CB8AC3E}">
        <p14:creationId xmlns:p14="http://schemas.microsoft.com/office/powerpoint/2010/main" val="1923531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DA53652-9191-D04D-0874-1A9EB031C99E}"/>
              </a:ext>
            </a:extLst>
          </p:cNvPr>
          <p:cNvSpPr>
            <a:spLocks noGrp="1"/>
          </p:cNvSpPr>
          <p:nvPr>
            <p:ph type="dt" sz="half" idx="10"/>
          </p:nvPr>
        </p:nvSpPr>
        <p:spPr/>
        <p:txBody>
          <a:bodyPr/>
          <a:lstStyle/>
          <a:p>
            <a:fld id="{2B97E308-7633-47CE-804C-251425BFABF7}" type="datetimeFigureOut">
              <a:rPr lang="nb-NO" smtClean="0"/>
              <a:t>31.10.2024</a:t>
            </a:fld>
            <a:endParaRPr lang="nb-NO"/>
          </a:p>
        </p:txBody>
      </p:sp>
      <p:sp>
        <p:nvSpPr>
          <p:cNvPr id="3" name="Plassholder for bunntekst 2">
            <a:extLst>
              <a:ext uri="{FF2B5EF4-FFF2-40B4-BE49-F238E27FC236}">
                <a16:creationId xmlns:a16="http://schemas.microsoft.com/office/drawing/2014/main" id="{DA05F1BB-BE35-710E-01BC-6D7CD06395A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26CF20A-408E-C6FF-FE55-566A3DA2B1D7}"/>
              </a:ext>
            </a:extLst>
          </p:cNvPr>
          <p:cNvSpPr>
            <a:spLocks noGrp="1"/>
          </p:cNvSpPr>
          <p:nvPr>
            <p:ph type="sldNum" sz="quarter" idx="12"/>
          </p:nvPr>
        </p:nvSpPr>
        <p:spPr/>
        <p:txBody>
          <a:bodyPr/>
          <a:lstStyle/>
          <a:p>
            <a:fld id="{02BDAA4F-6C5F-42DA-907C-6E5DB36E376C}" type="slidenum">
              <a:rPr lang="nb-NO" smtClean="0"/>
              <a:t>‹#›</a:t>
            </a:fld>
            <a:endParaRPr lang="nb-NO"/>
          </a:p>
        </p:txBody>
      </p:sp>
    </p:spTree>
    <p:extLst>
      <p:ext uri="{BB962C8B-B14F-4D97-AF65-F5344CB8AC3E}">
        <p14:creationId xmlns:p14="http://schemas.microsoft.com/office/powerpoint/2010/main" val="41726901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F29577-B166-B5AF-210E-F48755B0C49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208CE822-44B2-1CFC-2736-4A9DA54D7A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28CB5952-D3BC-ABC6-1A37-413507900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CF41DDC-1F8D-3C1B-9838-0AFFD8C17367}"/>
              </a:ext>
            </a:extLst>
          </p:cNvPr>
          <p:cNvSpPr>
            <a:spLocks noGrp="1"/>
          </p:cNvSpPr>
          <p:nvPr>
            <p:ph type="dt" sz="half" idx="10"/>
          </p:nvPr>
        </p:nvSpPr>
        <p:spPr/>
        <p:txBody>
          <a:bodyPr/>
          <a:lstStyle/>
          <a:p>
            <a:fld id="{2B97E308-7633-47CE-804C-251425BFABF7}" type="datetimeFigureOut">
              <a:rPr lang="nb-NO" smtClean="0"/>
              <a:t>31.10.2024</a:t>
            </a:fld>
            <a:endParaRPr lang="nb-NO"/>
          </a:p>
        </p:txBody>
      </p:sp>
      <p:sp>
        <p:nvSpPr>
          <p:cNvPr id="6" name="Plassholder for bunntekst 5">
            <a:extLst>
              <a:ext uri="{FF2B5EF4-FFF2-40B4-BE49-F238E27FC236}">
                <a16:creationId xmlns:a16="http://schemas.microsoft.com/office/drawing/2014/main" id="{F82CF072-2D49-8661-011B-6A4AFB7F6EC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83A4808-1B7F-1C44-2AD6-66258C92D829}"/>
              </a:ext>
            </a:extLst>
          </p:cNvPr>
          <p:cNvSpPr>
            <a:spLocks noGrp="1"/>
          </p:cNvSpPr>
          <p:nvPr>
            <p:ph type="sldNum" sz="quarter" idx="12"/>
          </p:nvPr>
        </p:nvSpPr>
        <p:spPr/>
        <p:txBody>
          <a:bodyPr/>
          <a:lstStyle/>
          <a:p>
            <a:fld id="{02BDAA4F-6C5F-42DA-907C-6E5DB36E376C}" type="slidenum">
              <a:rPr lang="nb-NO" smtClean="0"/>
              <a:t>‹#›</a:t>
            </a:fld>
            <a:endParaRPr lang="nb-NO"/>
          </a:p>
        </p:txBody>
      </p:sp>
    </p:spTree>
    <p:extLst>
      <p:ext uri="{BB962C8B-B14F-4D97-AF65-F5344CB8AC3E}">
        <p14:creationId xmlns:p14="http://schemas.microsoft.com/office/powerpoint/2010/main" val="38309434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701543-0BF2-4A23-93FA-8BC52ECDD1D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EAC1526C-5EE7-82B4-9D43-C27328883A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36EE3F00-6B90-18F6-D8DC-707BA0510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6AB4278-B339-6429-D380-60B1E79E2DA8}"/>
              </a:ext>
            </a:extLst>
          </p:cNvPr>
          <p:cNvSpPr>
            <a:spLocks noGrp="1"/>
          </p:cNvSpPr>
          <p:nvPr>
            <p:ph type="dt" sz="half" idx="10"/>
          </p:nvPr>
        </p:nvSpPr>
        <p:spPr/>
        <p:txBody>
          <a:bodyPr/>
          <a:lstStyle/>
          <a:p>
            <a:fld id="{2B97E308-7633-47CE-804C-251425BFABF7}" type="datetimeFigureOut">
              <a:rPr lang="nb-NO" smtClean="0"/>
              <a:t>31.10.2024</a:t>
            </a:fld>
            <a:endParaRPr lang="nb-NO"/>
          </a:p>
        </p:txBody>
      </p:sp>
      <p:sp>
        <p:nvSpPr>
          <p:cNvPr id="6" name="Plassholder for bunntekst 5">
            <a:extLst>
              <a:ext uri="{FF2B5EF4-FFF2-40B4-BE49-F238E27FC236}">
                <a16:creationId xmlns:a16="http://schemas.microsoft.com/office/drawing/2014/main" id="{25794347-9F9B-455E-C654-A4FF58DF235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74E0E9D-B91F-414B-36A9-10B71C83B9F1}"/>
              </a:ext>
            </a:extLst>
          </p:cNvPr>
          <p:cNvSpPr>
            <a:spLocks noGrp="1"/>
          </p:cNvSpPr>
          <p:nvPr>
            <p:ph type="sldNum" sz="quarter" idx="12"/>
          </p:nvPr>
        </p:nvSpPr>
        <p:spPr/>
        <p:txBody>
          <a:bodyPr/>
          <a:lstStyle/>
          <a:p>
            <a:fld id="{02BDAA4F-6C5F-42DA-907C-6E5DB36E376C}" type="slidenum">
              <a:rPr lang="nb-NO" smtClean="0"/>
              <a:t>‹#›</a:t>
            </a:fld>
            <a:endParaRPr lang="nb-NO"/>
          </a:p>
        </p:txBody>
      </p:sp>
    </p:spTree>
    <p:extLst>
      <p:ext uri="{BB962C8B-B14F-4D97-AF65-F5344CB8AC3E}">
        <p14:creationId xmlns:p14="http://schemas.microsoft.com/office/powerpoint/2010/main" val="464472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A626F3-8802-6AD1-62D9-E8E18F2E77B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C258751F-818B-5983-2F03-AF8664EE959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3DDA8FF-324C-B2A9-C40D-70132CF5451F}"/>
              </a:ext>
            </a:extLst>
          </p:cNvPr>
          <p:cNvSpPr>
            <a:spLocks noGrp="1"/>
          </p:cNvSpPr>
          <p:nvPr>
            <p:ph type="dt" sz="half" idx="10"/>
          </p:nvPr>
        </p:nvSpPr>
        <p:spPr/>
        <p:txBody>
          <a:bodyPr/>
          <a:lstStyle/>
          <a:p>
            <a:fld id="{2B97E308-7633-47CE-804C-251425BFABF7}" type="datetimeFigureOut">
              <a:rPr lang="nb-NO" smtClean="0"/>
              <a:t>31.10.2024</a:t>
            </a:fld>
            <a:endParaRPr lang="nb-NO"/>
          </a:p>
        </p:txBody>
      </p:sp>
      <p:sp>
        <p:nvSpPr>
          <p:cNvPr id="5" name="Plassholder for bunntekst 4">
            <a:extLst>
              <a:ext uri="{FF2B5EF4-FFF2-40B4-BE49-F238E27FC236}">
                <a16:creationId xmlns:a16="http://schemas.microsoft.com/office/drawing/2014/main" id="{DC7B3827-049F-86DB-7ADF-9980F3CD039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F671F2D-EC86-EBC2-F3A1-9379422F3EE5}"/>
              </a:ext>
            </a:extLst>
          </p:cNvPr>
          <p:cNvSpPr>
            <a:spLocks noGrp="1"/>
          </p:cNvSpPr>
          <p:nvPr>
            <p:ph type="sldNum" sz="quarter" idx="12"/>
          </p:nvPr>
        </p:nvSpPr>
        <p:spPr/>
        <p:txBody>
          <a:bodyPr/>
          <a:lstStyle/>
          <a:p>
            <a:fld id="{02BDAA4F-6C5F-42DA-907C-6E5DB36E376C}" type="slidenum">
              <a:rPr lang="nb-NO" smtClean="0"/>
              <a:t>‹#›</a:t>
            </a:fld>
            <a:endParaRPr lang="nb-NO"/>
          </a:p>
        </p:txBody>
      </p:sp>
    </p:spTree>
    <p:extLst>
      <p:ext uri="{BB962C8B-B14F-4D97-AF65-F5344CB8AC3E}">
        <p14:creationId xmlns:p14="http://schemas.microsoft.com/office/powerpoint/2010/main" val="1286980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D8073D9-CCCD-D685-A815-ED41D1C9FFD5}"/>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2B21DB61-C429-BFE2-360E-C1F3B9CCDB6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86546F3-AE80-6C59-3718-A157F1577675}"/>
              </a:ext>
            </a:extLst>
          </p:cNvPr>
          <p:cNvSpPr>
            <a:spLocks noGrp="1"/>
          </p:cNvSpPr>
          <p:nvPr>
            <p:ph type="dt" sz="half" idx="10"/>
          </p:nvPr>
        </p:nvSpPr>
        <p:spPr/>
        <p:txBody>
          <a:bodyPr/>
          <a:lstStyle/>
          <a:p>
            <a:fld id="{2B97E308-7633-47CE-804C-251425BFABF7}" type="datetimeFigureOut">
              <a:rPr lang="nb-NO" smtClean="0"/>
              <a:t>31.10.2024</a:t>
            </a:fld>
            <a:endParaRPr lang="nb-NO"/>
          </a:p>
        </p:txBody>
      </p:sp>
      <p:sp>
        <p:nvSpPr>
          <p:cNvPr id="5" name="Plassholder for bunntekst 4">
            <a:extLst>
              <a:ext uri="{FF2B5EF4-FFF2-40B4-BE49-F238E27FC236}">
                <a16:creationId xmlns:a16="http://schemas.microsoft.com/office/drawing/2014/main" id="{64BD3B41-6583-0F9E-A3E0-98A61730803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84AFDA8-6FE7-F7F7-18B4-B4E1D21A0F54}"/>
              </a:ext>
            </a:extLst>
          </p:cNvPr>
          <p:cNvSpPr>
            <a:spLocks noGrp="1"/>
          </p:cNvSpPr>
          <p:nvPr>
            <p:ph type="sldNum" sz="quarter" idx="12"/>
          </p:nvPr>
        </p:nvSpPr>
        <p:spPr/>
        <p:txBody>
          <a:bodyPr/>
          <a:lstStyle/>
          <a:p>
            <a:fld id="{02BDAA4F-6C5F-42DA-907C-6E5DB36E376C}" type="slidenum">
              <a:rPr lang="nb-NO" smtClean="0"/>
              <a:t>‹#›</a:t>
            </a:fld>
            <a:endParaRPr lang="nb-NO"/>
          </a:p>
        </p:txBody>
      </p:sp>
    </p:spTree>
    <p:extLst>
      <p:ext uri="{BB962C8B-B14F-4D97-AF65-F5344CB8AC3E}">
        <p14:creationId xmlns:p14="http://schemas.microsoft.com/office/powerpoint/2010/main" val="3324337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70B93A08-489D-2A43-9D51-9DE584EE1E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3BF55089-B607-DB44-9056-CBCEFBADD2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27068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4BD51B6-BFBD-F528-3125-F3752D24D7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1C0F6B8-AB11-E7FB-F097-AD65E5F4F5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1633689-36F2-CD5C-2B3C-27AAE529E2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97E308-7633-47CE-804C-251425BFABF7}" type="datetimeFigureOut">
              <a:rPr lang="nb-NO" smtClean="0"/>
              <a:t>31.10.2024</a:t>
            </a:fld>
            <a:endParaRPr lang="nb-NO"/>
          </a:p>
        </p:txBody>
      </p:sp>
      <p:sp>
        <p:nvSpPr>
          <p:cNvPr id="5" name="Plassholder for bunntekst 4">
            <a:extLst>
              <a:ext uri="{FF2B5EF4-FFF2-40B4-BE49-F238E27FC236}">
                <a16:creationId xmlns:a16="http://schemas.microsoft.com/office/drawing/2014/main" id="{A9A2CAF1-E575-6BC3-02DD-75790BA5E7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A8969A94-8653-1EC3-8FD3-F9DCF17203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BDAA4F-6C5F-42DA-907C-6E5DB36E376C}" type="slidenum">
              <a:rPr lang="nb-NO" smtClean="0"/>
              <a:t>‹#›</a:t>
            </a:fld>
            <a:endParaRPr lang="nb-NO"/>
          </a:p>
        </p:txBody>
      </p:sp>
    </p:spTree>
    <p:extLst>
      <p:ext uri="{BB962C8B-B14F-4D97-AF65-F5344CB8AC3E}">
        <p14:creationId xmlns:p14="http://schemas.microsoft.com/office/powerpoint/2010/main" val="12134356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9.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tiim.no/okter-og-ovelser"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hyperlink" Target="https://www.hinnafotball.no/"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354A36-7F67-B64D-B3F6-8C50DEDD1E7C}"/>
              </a:ext>
            </a:extLst>
          </p:cNvPr>
          <p:cNvSpPr>
            <a:spLocks noGrp="1"/>
          </p:cNvSpPr>
          <p:nvPr>
            <p:ph type="ctrTitle"/>
          </p:nvPr>
        </p:nvSpPr>
        <p:spPr/>
        <p:txBody>
          <a:bodyPr/>
          <a:lstStyle/>
          <a:p>
            <a:r>
              <a:rPr lang="nb-NO"/>
              <a:t>Klasserom modul 1</a:t>
            </a:r>
          </a:p>
        </p:txBody>
      </p:sp>
      <p:sp>
        <p:nvSpPr>
          <p:cNvPr id="3" name="Undertittel 2">
            <a:extLst>
              <a:ext uri="{FF2B5EF4-FFF2-40B4-BE49-F238E27FC236}">
                <a16:creationId xmlns:a16="http://schemas.microsoft.com/office/drawing/2014/main" id="{88B3EA4C-535D-46DE-BCC8-0EAB4AF31692}"/>
              </a:ext>
            </a:extLst>
          </p:cNvPr>
          <p:cNvSpPr>
            <a:spLocks noGrp="1"/>
          </p:cNvSpPr>
          <p:nvPr>
            <p:ph type="subTitle" idx="1"/>
          </p:nvPr>
        </p:nvSpPr>
        <p:spPr/>
        <p:txBody>
          <a:bodyPr/>
          <a:lstStyle/>
          <a:p>
            <a:r>
              <a:rPr lang="nb-NO"/>
              <a:t>Refleksjon/diskusjon</a:t>
            </a:r>
            <a:endParaRPr lang="nn-NO"/>
          </a:p>
        </p:txBody>
      </p:sp>
    </p:spTree>
    <p:extLst>
      <p:ext uri="{BB962C8B-B14F-4D97-AF65-F5344CB8AC3E}">
        <p14:creationId xmlns:p14="http://schemas.microsoft.com/office/powerpoint/2010/main" val="1256135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Hovedtemaer i kurset</a:t>
            </a:r>
            <a:endParaRPr lang="nn-NO"/>
          </a:p>
        </p:txBody>
      </p:sp>
      <p:pic>
        <p:nvPicPr>
          <p:cNvPr id="7" name="Plassholder for innhold 6">
            <a:extLst>
              <a:ext uri="{FF2B5EF4-FFF2-40B4-BE49-F238E27FC236}">
                <a16:creationId xmlns:a16="http://schemas.microsoft.com/office/drawing/2014/main" id="{8517FC1F-B21F-43FD-96B6-FD2650E28BB3}"/>
              </a:ext>
            </a:extLst>
          </p:cNvPr>
          <p:cNvPicPr>
            <a:picLocks noGrp="1" noChangeAspect="1"/>
          </p:cNvPicPr>
          <p:nvPr>
            <p:ph idx="1"/>
          </p:nvPr>
        </p:nvPicPr>
        <p:blipFill>
          <a:blip r:embed="rId3"/>
          <a:srcRect l="348" r="348"/>
          <a:stretch/>
        </p:blipFill>
        <p:spPr>
          <a:xfrm>
            <a:off x="1060518" y="1690688"/>
            <a:ext cx="10070964" cy="4257351"/>
          </a:xfrm>
        </p:spPr>
      </p:pic>
    </p:spTree>
    <p:extLst>
      <p:ext uri="{BB962C8B-B14F-4D97-AF65-F5344CB8AC3E}">
        <p14:creationId xmlns:p14="http://schemas.microsoft.com/office/powerpoint/2010/main" val="936613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Hovedtemaer i modul 1</a:t>
            </a:r>
            <a:endParaRPr lang="nn-NO"/>
          </a:p>
        </p:txBody>
      </p:sp>
      <p:pic>
        <p:nvPicPr>
          <p:cNvPr id="6" name="Plassholder for innhold 5">
            <a:extLst>
              <a:ext uri="{FF2B5EF4-FFF2-40B4-BE49-F238E27FC236}">
                <a16:creationId xmlns:a16="http://schemas.microsoft.com/office/drawing/2014/main" id="{39F6207C-5651-407D-A831-A9CDFE3FAC3D}"/>
              </a:ext>
            </a:extLst>
          </p:cNvPr>
          <p:cNvPicPr>
            <a:picLocks noGrp="1" noChangeAspect="1"/>
          </p:cNvPicPr>
          <p:nvPr>
            <p:ph idx="1"/>
          </p:nvPr>
        </p:nvPicPr>
        <p:blipFill>
          <a:blip r:embed="rId3"/>
          <a:srcRect l="1452" r="1452"/>
          <a:stretch/>
        </p:blipFill>
        <p:spPr>
          <a:xfrm>
            <a:off x="986125" y="1690688"/>
            <a:ext cx="10219749" cy="4273334"/>
          </a:xfrm>
        </p:spPr>
      </p:pic>
      <p:sp>
        <p:nvSpPr>
          <p:cNvPr id="2" name="Ellipse 1">
            <a:extLst>
              <a:ext uri="{FF2B5EF4-FFF2-40B4-BE49-F238E27FC236}">
                <a16:creationId xmlns:a16="http://schemas.microsoft.com/office/drawing/2014/main" id="{FB14F2F9-5D55-AAB4-B81A-10C6A0377F6F}"/>
              </a:ext>
            </a:extLst>
          </p:cNvPr>
          <p:cNvSpPr/>
          <p:nvPr/>
        </p:nvSpPr>
        <p:spPr>
          <a:xfrm>
            <a:off x="2781300" y="1680749"/>
            <a:ext cx="6690360" cy="143351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73829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Verdigrunnlaget</a:t>
            </a:r>
            <a:endParaRPr lang="nn-NO"/>
          </a:p>
        </p:txBody>
      </p:sp>
      <p:sp>
        <p:nvSpPr>
          <p:cNvPr id="5" name="Plassholder for innhold 4">
            <a:extLst>
              <a:ext uri="{FF2B5EF4-FFF2-40B4-BE49-F238E27FC236}">
                <a16:creationId xmlns:a16="http://schemas.microsoft.com/office/drawing/2014/main" id="{6C3EA9F3-053D-FADB-8486-309E6B77E680}"/>
              </a:ext>
            </a:extLst>
          </p:cNvPr>
          <p:cNvSpPr>
            <a:spLocks noGrp="1"/>
          </p:cNvSpPr>
          <p:nvPr>
            <p:ph idx="1"/>
          </p:nvPr>
        </p:nvSpPr>
        <p:spPr>
          <a:xfrm>
            <a:off x="838200" y="1690688"/>
            <a:ext cx="10515600" cy="4351338"/>
          </a:xfrm>
        </p:spPr>
        <p:txBody>
          <a:bodyPr>
            <a:normAutofit/>
          </a:bodyPr>
          <a:lstStyle/>
          <a:p>
            <a:r>
              <a:rPr lang="nb-NO" b="1" err="1">
                <a:solidFill>
                  <a:srgbClr val="000000"/>
                </a:solidFill>
                <a:latin typeface="Calibri" panose="020F0502020204030204" pitchFamily="34" charset="0"/>
                <a:ea typeface="MS PGothic" panose="020B0600070205080204" pitchFamily="34" charset="-128"/>
              </a:rPr>
              <a:t>Barne</a:t>
            </a:r>
            <a:r>
              <a:rPr lang="nb-NO" b="1">
                <a:solidFill>
                  <a:srgbClr val="000000"/>
                </a:solidFill>
                <a:latin typeface="Calibri" panose="020F0502020204030204" pitchFamily="34" charset="0"/>
                <a:ea typeface="MS PGothic" panose="020B0600070205080204" pitchFamily="34" charset="-128"/>
              </a:rPr>
              <a:t> og ungdomsfotballen bygger på tre pilarer som sammen danner verdigrunnlaget for fotballen, på og utenfor banen:</a:t>
            </a:r>
          </a:p>
          <a:p>
            <a:endParaRPr lang="nb-NO" b="1">
              <a:solidFill>
                <a:srgbClr val="000000"/>
              </a:solidFill>
              <a:latin typeface="Calibri" panose="020F0502020204030204" pitchFamily="34" charset="0"/>
              <a:ea typeface="MS PGothic" panose="020B0600070205080204" pitchFamily="34" charset="-128"/>
            </a:endParaRPr>
          </a:p>
          <a:p>
            <a:r>
              <a:rPr lang="nb-NO" b="1">
                <a:solidFill>
                  <a:srgbClr val="000000"/>
                </a:solidFill>
                <a:latin typeface="Calibri" panose="020F0502020204030204" pitchFamily="34" charset="0"/>
                <a:ea typeface="MS PGothic" panose="020B0600070205080204" pitchFamily="34" charset="-128"/>
              </a:rPr>
              <a:t>1. Fotball for alle</a:t>
            </a:r>
          </a:p>
          <a:p>
            <a:endParaRPr lang="nb-NO" b="1">
              <a:solidFill>
                <a:srgbClr val="000000"/>
              </a:solidFill>
              <a:latin typeface="Calibri" panose="020F0502020204030204" pitchFamily="34" charset="0"/>
              <a:ea typeface="MS PGothic" panose="020B0600070205080204" pitchFamily="34" charset="-128"/>
            </a:endParaRPr>
          </a:p>
          <a:p>
            <a:r>
              <a:rPr lang="nb-NO" b="1">
                <a:solidFill>
                  <a:srgbClr val="000000"/>
                </a:solidFill>
                <a:latin typeface="Calibri" panose="020F0502020204030204" pitchFamily="34" charset="0"/>
                <a:ea typeface="MS PGothic" panose="020B0600070205080204" pitchFamily="34" charset="-128"/>
              </a:rPr>
              <a:t>2. Trygghet vs. utfordringer + Mestring = Trivsel og utvikling</a:t>
            </a:r>
          </a:p>
          <a:p>
            <a:pPr marL="0" indent="0">
              <a:buNone/>
            </a:pPr>
            <a:endParaRPr lang="nb-NO" b="1">
              <a:solidFill>
                <a:srgbClr val="000000"/>
              </a:solidFill>
              <a:latin typeface="Calibri" panose="020F0502020204030204" pitchFamily="34" charset="0"/>
              <a:ea typeface="MS PGothic" panose="020B0600070205080204" pitchFamily="34" charset="-128"/>
            </a:endParaRPr>
          </a:p>
          <a:p>
            <a:r>
              <a:rPr lang="nb-NO" b="1">
                <a:solidFill>
                  <a:srgbClr val="000000"/>
                </a:solidFill>
                <a:latin typeface="Calibri" panose="020F0502020204030204" pitchFamily="34" charset="0"/>
                <a:ea typeface="MS PGothic" panose="020B0600070205080204" pitchFamily="34" charset="-128"/>
              </a:rPr>
              <a:t>3. Fair Play</a:t>
            </a:r>
          </a:p>
          <a:p>
            <a:endParaRPr lang="nb-NO">
              <a:solidFill>
                <a:srgbClr val="000000"/>
              </a:solidFill>
              <a:latin typeface="Calibri" panose="020F0502020204030204" pitchFamily="34" charset="0"/>
              <a:ea typeface="MS PGothic" panose="020B0600070205080204" pitchFamily="34" charset="-128"/>
            </a:endParaRPr>
          </a:p>
        </p:txBody>
      </p:sp>
    </p:spTree>
    <p:extLst>
      <p:ext uri="{BB962C8B-B14F-4D97-AF65-F5344CB8AC3E}">
        <p14:creationId xmlns:p14="http://schemas.microsoft.com/office/powerpoint/2010/main" val="2290098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Fotball for alle</a:t>
            </a:r>
            <a:endParaRPr lang="nn-NO"/>
          </a:p>
        </p:txBody>
      </p:sp>
      <p:sp>
        <p:nvSpPr>
          <p:cNvPr id="5" name="Plassholder for innhold 4">
            <a:extLst>
              <a:ext uri="{FF2B5EF4-FFF2-40B4-BE49-F238E27FC236}">
                <a16:creationId xmlns:a16="http://schemas.microsoft.com/office/drawing/2014/main" id="{6C3EA9F3-053D-FADB-8486-309E6B77E680}"/>
              </a:ext>
            </a:extLst>
          </p:cNvPr>
          <p:cNvSpPr>
            <a:spLocks noGrp="1"/>
          </p:cNvSpPr>
          <p:nvPr>
            <p:ph idx="1"/>
          </p:nvPr>
        </p:nvSpPr>
        <p:spPr>
          <a:xfrm>
            <a:off x="838200" y="1690688"/>
            <a:ext cx="10515600" cy="4351338"/>
          </a:xfrm>
        </p:spPr>
        <p:txBody>
          <a:bodyPr>
            <a:normAutofit/>
          </a:bodyPr>
          <a:lstStyle/>
          <a:p>
            <a:r>
              <a:rPr lang="nb-NO" b="1">
                <a:solidFill>
                  <a:srgbClr val="000000"/>
                </a:solidFill>
                <a:latin typeface="Calibri" panose="020F0502020204030204" pitchFamily="34" charset="0"/>
                <a:ea typeface="MS PGothic" panose="020B0600070205080204" pitchFamily="34" charset="-128"/>
              </a:rPr>
              <a:t>Barnefotballen bygger på Norges Fotballforbunds visjon om fotballglede, muligheter og utfordringer for alle, uavhengig av nivå, alder, kjønn og kulturell bakgrunn. Det betyr at:</a:t>
            </a:r>
          </a:p>
          <a:p>
            <a:pPr lvl="1"/>
            <a:endParaRPr lang="nb-NO" b="1">
              <a:solidFill>
                <a:srgbClr val="000000"/>
              </a:solidFill>
              <a:latin typeface="Calibri" panose="020F0502020204030204" pitchFamily="34" charset="0"/>
              <a:ea typeface="MS PGothic" panose="020B0600070205080204" pitchFamily="34" charset="-128"/>
            </a:endParaRPr>
          </a:p>
          <a:p>
            <a:pPr lvl="1"/>
            <a:r>
              <a:rPr lang="nb-NO">
                <a:solidFill>
                  <a:srgbClr val="000000"/>
                </a:solidFill>
                <a:latin typeface="Calibri" panose="020F0502020204030204" pitchFamily="34" charset="0"/>
                <a:ea typeface="MS PGothic" panose="020B0600070205080204" pitchFamily="34" charset="-128"/>
              </a:rPr>
              <a:t>Alle som har lyst å spille fotball i barne- og ungdomsfotballen skal ha et godt tilbud til dette.</a:t>
            </a:r>
          </a:p>
          <a:p>
            <a:pPr marL="457200" lvl="1" indent="0">
              <a:buNone/>
            </a:pPr>
            <a:endParaRPr lang="nb-NO">
              <a:solidFill>
                <a:srgbClr val="000000"/>
              </a:solidFill>
              <a:latin typeface="Calibri" panose="020F0502020204030204" pitchFamily="34" charset="0"/>
              <a:ea typeface="MS PGothic" panose="020B0600070205080204" pitchFamily="34" charset="-128"/>
            </a:endParaRPr>
          </a:p>
          <a:p>
            <a:pPr lvl="1"/>
            <a:r>
              <a:rPr lang="nb-NO">
                <a:solidFill>
                  <a:srgbClr val="000000"/>
                </a:solidFill>
                <a:latin typeface="Calibri" panose="020F0502020204030204" pitchFamily="34" charset="0"/>
                <a:ea typeface="MS PGothic" panose="020B0600070205080204" pitchFamily="34" charset="-128"/>
              </a:rPr>
              <a:t>Klubben skal gi spillerne muligheter til ulike ”løp” i klubben. Både for de som har lyst til å spille hele tiden og for de som har lyst til å være med, men ikke bruke all fritid på dette.</a:t>
            </a:r>
          </a:p>
        </p:txBody>
      </p:sp>
    </p:spTree>
    <p:extLst>
      <p:ext uri="{BB962C8B-B14F-4D97-AF65-F5344CB8AC3E}">
        <p14:creationId xmlns:p14="http://schemas.microsoft.com/office/powerpoint/2010/main" val="3470597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620C6E5-8E5D-B924-4416-7C78A63DA85A}"/>
              </a:ext>
            </a:extLst>
          </p:cNvPr>
          <p:cNvSpPr/>
          <p:nvPr/>
        </p:nvSpPr>
        <p:spPr>
          <a:xfrm>
            <a:off x="109268" y="106467"/>
            <a:ext cx="11973464" cy="106212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logo">
            <a:extLst>
              <a:ext uri="{FF2B5EF4-FFF2-40B4-BE49-F238E27FC236}">
                <a16:creationId xmlns:a16="http://schemas.microsoft.com/office/drawing/2014/main" id="{D33B4016-EECF-0026-2A07-B57D1F29C8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68" y="106467"/>
            <a:ext cx="947647" cy="1062128"/>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EFEACD8B-0C8D-941E-60AE-6B38404B1579}"/>
              </a:ext>
            </a:extLst>
          </p:cNvPr>
          <p:cNvSpPr txBox="1"/>
          <p:nvPr/>
        </p:nvSpPr>
        <p:spPr>
          <a:xfrm>
            <a:off x="1492370" y="314365"/>
            <a:ext cx="105903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a:ln>
                  <a:noFill/>
                </a:ln>
                <a:solidFill>
                  <a:prstClr val="black"/>
                </a:solidFill>
                <a:effectLst/>
                <a:uLnTx/>
                <a:uFillTx/>
                <a:latin typeface="Calibri" panose="020F0502020204030204"/>
                <a:ea typeface="+mn-ea"/>
                <a:cs typeface="+mn-cs"/>
              </a:rPr>
              <a:t>Et optimalt sportslig og sosialt tilbud for </a:t>
            </a:r>
            <a:r>
              <a:rPr kumimoji="0" lang="nb-NO" sz="3600" b="1" i="0" u="sng" strike="noStrike" kern="1200" cap="none" spc="0" normalizeH="0" baseline="0" noProof="0">
                <a:ln>
                  <a:noFill/>
                </a:ln>
                <a:solidFill>
                  <a:prstClr val="black"/>
                </a:solidFill>
                <a:effectLst/>
                <a:uLnTx/>
                <a:uFillTx/>
                <a:latin typeface="Calibri" panose="020F0502020204030204"/>
                <a:ea typeface="+mn-ea"/>
                <a:cs typeface="+mn-cs"/>
              </a:rPr>
              <a:t>alle</a:t>
            </a:r>
            <a:endParaRPr kumimoji="0" lang="en-GB" sz="3600" b="1" i="0" u="sng"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kstSylinder 7">
            <a:extLst>
              <a:ext uri="{FF2B5EF4-FFF2-40B4-BE49-F238E27FC236}">
                <a16:creationId xmlns:a16="http://schemas.microsoft.com/office/drawing/2014/main" id="{20F0DABB-DC4F-9C5C-8699-E80996DA7445}"/>
              </a:ext>
            </a:extLst>
          </p:cNvPr>
          <p:cNvSpPr txBox="1"/>
          <p:nvPr/>
        </p:nvSpPr>
        <p:spPr>
          <a:xfrm>
            <a:off x="1056915" y="1376493"/>
            <a:ext cx="5986732" cy="3970318"/>
          </a:xfrm>
          <a:prstGeom prst="rect">
            <a:avLst/>
          </a:prstGeom>
          <a:noFill/>
          <a:ln w="381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panose="020F0502020204030204"/>
                <a:ea typeface="+mn-ea"/>
                <a:cs typeface="+mn-cs"/>
              </a:rPr>
              <a:t>Hinna Fotball</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skal være et viktig samlingspunkt i bydelen. Miljøet i klubben skal bygge på </a:t>
            </a:r>
            <a:r>
              <a:rPr kumimoji="0" lang="nb-NO" sz="1800" b="0" i="0" u="sng" strike="noStrike" kern="1200" cap="none" spc="0" normalizeH="0" baseline="0" noProof="0">
                <a:ln>
                  <a:noFill/>
                </a:ln>
                <a:solidFill>
                  <a:prstClr val="black"/>
                </a:solidFill>
                <a:effectLst/>
                <a:uLnTx/>
                <a:uFillTx/>
                <a:latin typeface="Calibri" panose="020F0502020204030204"/>
                <a:ea typeface="+mn-ea"/>
                <a:cs typeface="+mn-cs"/>
              </a:rPr>
              <a:t>åpenhet</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800" b="0" i="0" u="sng" strike="noStrike" kern="1200" cap="none" spc="0" normalizeH="0" baseline="0" noProof="0">
                <a:ln>
                  <a:noFill/>
                </a:ln>
                <a:solidFill>
                  <a:prstClr val="black"/>
                </a:solidFill>
                <a:effectLst/>
                <a:uLnTx/>
                <a:uFillTx/>
                <a:latin typeface="Calibri" panose="020F0502020204030204"/>
                <a:ea typeface="+mn-ea"/>
                <a:cs typeface="+mn-cs"/>
              </a:rPr>
              <a:t>trygghet</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og </a:t>
            </a:r>
            <a:r>
              <a:rPr kumimoji="0" lang="nb-NO" sz="1800" b="0" i="0" u="sng" strike="noStrike" kern="1200" cap="none" spc="0" normalizeH="0" baseline="0" noProof="0">
                <a:ln>
                  <a:noFill/>
                </a:ln>
                <a:solidFill>
                  <a:prstClr val="black"/>
                </a:solidFill>
                <a:effectLst/>
                <a:uLnTx/>
                <a:uFillTx/>
                <a:latin typeface="Calibri" panose="020F0502020204030204"/>
                <a:ea typeface="+mn-ea"/>
                <a:cs typeface="+mn-cs"/>
              </a:rPr>
              <a:t>trivsel</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der spillere, trenere, ledere, foreldre og andre kan utvikle </a:t>
            </a:r>
            <a:r>
              <a:rPr kumimoji="0" lang="nb-NO" sz="1800" b="0" i="0" u="sng" strike="noStrike" kern="1200" cap="none" spc="0" normalizeH="0" baseline="0" noProof="0">
                <a:ln>
                  <a:noFill/>
                </a:ln>
                <a:solidFill>
                  <a:prstClr val="black"/>
                </a:solidFill>
                <a:effectLst/>
                <a:uLnTx/>
                <a:uFillTx/>
                <a:latin typeface="Calibri" panose="020F0502020204030204"/>
                <a:ea typeface="+mn-ea"/>
                <a:cs typeface="+mn-cs"/>
              </a:rPr>
              <a:t>vennskap</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800" b="0" i="0" u="sng" strike="noStrike" kern="1200" cap="none" spc="0" normalizeH="0" baseline="0" noProof="0">
                <a:ln>
                  <a:noFill/>
                </a:ln>
                <a:solidFill>
                  <a:prstClr val="black"/>
                </a:solidFill>
                <a:effectLst/>
                <a:uLnTx/>
                <a:uFillTx/>
                <a:latin typeface="Calibri" panose="020F0502020204030204"/>
                <a:ea typeface="+mn-ea"/>
                <a:cs typeface="+mn-cs"/>
              </a:rPr>
              <a:t>respekt</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b-NO" sz="1800" b="0" i="0" u="sng" strike="noStrike" kern="1200" cap="none" spc="0" normalizeH="0" baseline="0" noProof="0">
                <a:ln>
                  <a:noFill/>
                </a:ln>
                <a:solidFill>
                  <a:prstClr val="black"/>
                </a:solidFill>
                <a:effectLst/>
                <a:uLnTx/>
                <a:uFillTx/>
                <a:latin typeface="Calibri" panose="020F0502020204030204"/>
                <a:ea typeface="+mn-ea"/>
                <a:cs typeface="+mn-cs"/>
              </a:rPr>
              <a:t>toleranse</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og </a:t>
            </a:r>
            <a:r>
              <a:rPr kumimoji="0" lang="nb-NO" sz="1800" b="0" i="0" u="sng" strike="noStrike" kern="1200" cap="none" spc="0" normalizeH="0" baseline="0" noProof="0">
                <a:ln>
                  <a:noFill/>
                </a:ln>
                <a:solidFill>
                  <a:prstClr val="black"/>
                </a:solidFill>
                <a:effectLst/>
                <a:uLnTx/>
                <a:uFillTx/>
                <a:latin typeface="Calibri" panose="020F0502020204030204"/>
                <a:ea typeface="+mn-ea"/>
                <a:cs typeface="+mn-cs"/>
              </a:rPr>
              <a:t>selvtillit</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panose="020F0502020204030204"/>
                <a:ea typeface="+mn-ea"/>
                <a:cs typeface="+mn-cs"/>
              </a:rPr>
              <a:t>Hinna Fotball</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skal ha et sportslig tilbud til de som ønsker å ta del i organisert fotball. Det sportslige tilbudet skal være av en slik karakter at alle spillere opplever </a:t>
            </a:r>
            <a:r>
              <a:rPr kumimoji="0" lang="nb-NO" sz="1800" b="0" i="0" u="sng" strike="noStrike" kern="1200" cap="none" spc="0" normalizeH="0" baseline="0" noProof="0">
                <a:ln>
                  <a:noFill/>
                </a:ln>
                <a:solidFill>
                  <a:prstClr val="black"/>
                </a:solidFill>
                <a:effectLst/>
                <a:uLnTx/>
                <a:uFillTx/>
                <a:latin typeface="Calibri" panose="020F0502020204030204"/>
                <a:ea typeface="+mn-ea"/>
                <a:cs typeface="+mn-cs"/>
              </a:rPr>
              <a:t>utfordring</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og </a:t>
            </a:r>
            <a:r>
              <a:rPr kumimoji="0" lang="nb-NO" sz="1800" b="0" i="0" u="sng" strike="noStrike" kern="1200" cap="none" spc="0" normalizeH="0" baseline="0" noProof="0">
                <a:ln>
                  <a:noFill/>
                </a:ln>
                <a:solidFill>
                  <a:prstClr val="black"/>
                </a:solidFill>
                <a:effectLst/>
                <a:uLnTx/>
                <a:uFillTx/>
                <a:latin typeface="Calibri" panose="020F0502020204030204"/>
                <a:ea typeface="+mn-ea"/>
                <a:cs typeface="+mn-cs"/>
              </a:rPr>
              <a:t>mestring</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i læringen.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panose="020F0502020204030204"/>
                <a:ea typeface="+mn-ea"/>
                <a:cs typeface="+mn-cs"/>
              </a:rPr>
              <a:t>Hinna Fotball</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skal satse på kompetanseutvikling. En gradvis forbedring av sportslige resultater skal skje gjennom opplæring av trenere og ledere. Barne- og ungdomsarbeidet vil danne ”grunnmuren” i forbedringsarbeidet. </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Bilde 9">
            <a:extLst>
              <a:ext uri="{FF2B5EF4-FFF2-40B4-BE49-F238E27FC236}">
                <a16:creationId xmlns:a16="http://schemas.microsoft.com/office/drawing/2014/main" id="{89F57096-A036-8060-B28C-AF54AE4F8015}"/>
              </a:ext>
            </a:extLst>
          </p:cNvPr>
          <p:cNvPicPr>
            <a:picLocks noChangeAspect="1"/>
          </p:cNvPicPr>
          <p:nvPr/>
        </p:nvPicPr>
        <p:blipFill>
          <a:blip r:embed="rId3"/>
          <a:stretch>
            <a:fillRect/>
          </a:stretch>
        </p:blipFill>
        <p:spPr>
          <a:xfrm>
            <a:off x="7588370" y="1371207"/>
            <a:ext cx="4115449" cy="3975604"/>
          </a:xfrm>
          <a:prstGeom prst="rect">
            <a:avLst/>
          </a:prstGeom>
        </p:spPr>
      </p:pic>
      <p:sp>
        <p:nvSpPr>
          <p:cNvPr id="12" name="TekstSylinder 11">
            <a:extLst>
              <a:ext uri="{FF2B5EF4-FFF2-40B4-BE49-F238E27FC236}">
                <a16:creationId xmlns:a16="http://schemas.microsoft.com/office/drawing/2014/main" id="{E0FBC820-25ED-B517-9684-E9ED291732BA}"/>
              </a:ext>
            </a:extLst>
          </p:cNvPr>
          <p:cNvSpPr txBox="1"/>
          <p:nvPr/>
        </p:nvSpPr>
        <p:spPr>
          <a:xfrm>
            <a:off x="1056915" y="5589420"/>
            <a:ext cx="11025817" cy="1162113"/>
          </a:xfrm>
          <a:prstGeom prst="rect">
            <a:avLst/>
          </a:prstGeom>
          <a:noFill/>
          <a:ln w="38100">
            <a:solidFill>
              <a:srgbClr val="C00000"/>
            </a:solidFill>
          </a:ln>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Hvis en spiller ikke elsker å komme på trening og spille fotball, vil spilleren aldri trene nok på fritiden til å bli best mulig.</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nb-NO" sz="1600" b="1" i="0" u="sng" strike="noStrike" kern="1200" cap="none" spc="0" normalizeH="0" baseline="0" noProof="0">
                <a:ln>
                  <a:noFill/>
                </a:ln>
                <a:solidFill>
                  <a:prstClr val="black"/>
                </a:solidFill>
                <a:effectLst/>
                <a:uLnTx/>
                <a:uFillTx/>
                <a:latin typeface="Calibri" panose="020F0502020204030204"/>
                <a:ea typeface="+mn-ea"/>
                <a:cs typeface="+mn-cs"/>
              </a:rPr>
              <a:t>Den viktigste jobben vi gjør som trenere er å “forelske spillerne i fotball”.</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Dette gjør vi gjennom fokus på mestring og utvikling, ikke resultat.</a:t>
            </a:r>
          </a:p>
        </p:txBody>
      </p:sp>
    </p:spTree>
    <p:extLst>
      <p:ext uri="{BB962C8B-B14F-4D97-AF65-F5344CB8AC3E}">
        <p14:creationId xmlns:p14="http://schemas.microsoft.com/office/powerpoint/2010/main" val="2030509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normAutofit/>
          </a:bodyPr>
          <a:lstStyle/>
          <a:p>
            <a:r>
              <a:rPr lang="nb-NO"/>
              <a:t>Trygghet vs. utfordringer + Mestring = Trivsel og utvikling</a:t>
            </a:r>
            <a:endParaRPr lang="nn-NO"/>
          </a:p>
        </p:txBody>
      </p:sp>
      <p:sp>
        <p:nvSpPr>
          <p:cNvPr id="2" name="AutoShape 2">
            <a:extLst>
              <a:ext uri="{FF2B5EF4-FFF2-40B4-BE49-F238E27FC236}">
                <a16:creationId xmlns:a16="http://schemas.microsoft.com/office/drawing/2014/main" id="{E2E720B4-CB8F-EFBF-0DD8-DA2F43EBFCD6}"/>
              </a:ext>
            </a:extLst>
          </p:cNvPr>
          <p:cNvSpPr>
            <a:spLocks noGrp="1" noChangeAspect="1" noChangeArrowheads="1"/>
          </p:cNvSpPr>
          <p:nvPr>
            <p:ph idx="1"/>
          </p:nvPr>
        </p:nvSpPr>
        <p:spPr bwMode="auto">
          <a:xfrm>
            <a:off x="838200" y="1690688"/>
            <a:ext cx="10515600" cy="435133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indent="0">
              <a:buNone/>
            </a:pPr>
            <a:r>
              <a:rPr lang="nb-NO" b="0" i="0">
                <a:solidFill>
                  <a:srgbClr val="131313"/>
                </a:solidFill>
                <a:effectLst/>
                <a:latin typeface="Gotham SSm A"/>
              </a:rPr>
              <a:t>Alle blir motivert av å mestre en oppgave. Får vi til en matteoppgave eller et strålende veggspill med en venn, da bruser godfølelsen innvendig. I tillegg får vi kanskje skryt fra læreren eller fra treneren.</a:t>
            </a:r>
            <a:br>
              <a:rPr lang="nb-NO"/>
            </a:br>
            <a:br>
              <a:rPr lang="nb-NO"/>
            </a:br>
            <a:r>
              <a:rPr lang="nb-NO" b="0" i="0">
                <a:solidFill>
                  <a:srgbClr val="131313"/>
                </a:solidFill>
                <a:effectLst/>
                <a:latin typeface="Gotham SSm A"/>
              </a:rPr>
              <a:t>Elever og spillere lærer imidlertid ikke i samme tempo. Noen tar ting kjapt, andre trenger mer tid. Modenhet – både i hodet og beina – vil variere mellom spillere, og utviklingen vil skje i rykk og napp hos den enkelte. Dette er kronargumentet for at vi i Norge IKKE selekterer i barnefotballen.</a:t>
            </a:r>
            <a:endParaRPr lang="nb-NO"/>
          </a:p>
        </p:txBody>
      </p:sp>
    </p:spTree>
    <p:extLst>
      <p:ext uri="{BB962C8B-B14F-4D97-AF65-F5344CB8AC3E}">
        <p14:creationId xmlns:p14="http://schemas.microsoft.com/office/powerpoint/2010/main" val="2360593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normAutofit/>
          </a:bodyPr>
          <a:lstStyle/>
          <a:p>
            <a:r>
              <a:rPr lang="nb-NO"/>
              <a:t>Trygghet vs. utfordringer + Mestring = Trivsel og utvikling</a:t>
            </a:r>
            <a:endParaRPr lang="nn-NO"/>
          </a:p>
        </p:txBody>
      </p:sp>
      <p:pic>
        <p:nvPicPr>
          <p:cNvPr id="5" name="Plassholder for innhold 4" descr="Et bilde som inneholder person, sport, idrettskonkurranse, fotball&#10;&#10;Automatisk generert beskrivelse">
            <a:extLst>
              <a:ext uri="{FF2B5EF4-FFF2-40B4-BE49-F238E27FC236}">
                <a16:creationId xmlns:a16="http://schemas.microsoft.com/office/drawing/2014/main" id="{F3B0D2E3-B017-269A-C346-190757408AB6}"/>
              </a:ext>
            </a:extLst>
          </p:cNvPr>
          <p:cNvPicPr>
            <a:picLocks noGrp="1" noChangeAspect="1"/>
          </p:cNvPicPr>
          <p:nvPr>
            <p:ph idx="1"/>
          </p:nvPr>
        </p:nvPicPr>
        <p:blipFill>
          <a:blip r:embed="rId3"/>
          <a:stretch>
            <a:fillRect/>
          </a:stretch>
        </p:blipFill>
        <p:spPr bwMode="auto">
          <a:xfrm>
            <a:off x="6641465" y="1790079"/>
            <a:ext cx="3481069" cy="4351337"/>
          </a:xfrm>
          <a:prstGeom prst="rect">
            <a:avLst/>
          </a:prstGeom>
          <a:noFill/>
          <a:extLst>
            <a:ext uri="{909E8E84-426E-40DD-AFC4-6F175D3DCCD1}">
              <a14:hiddenFill xmlns:a14="http://schemas.microsoft.com/office/drawing/2010/main">
                <a:solidFill>
                  <a:srgbClr val="FFFFFF"/>
                </a:solidFill>
              </a14:hiddenFill>
            </a:ext>
          </a:extLst>
        </p:spPr>
      </p:pic>
      <p:sp>
        <p:nvSpPr>
          <p:cNvPr id="6" name="TekstSylinder 5">
            <a:extLst>
              <a:ext uri="{FF2B5EF4-FFF2-40B4-BE49-F238E27FC236}">
                <a16:creationId xmlns:a16="http://schemas.microsoft.com/office/drawing/2014/main" id="{ACF307C5-144A-F5DA-B741-5F07F0D813BD}"/>
              </a:ext>
            </a:extLst>
          </p:cNvPr>
          <p:cNvSpPr txBox="1"/>
          <p:nvPr/>
        </p:nvSpPr>
        <p:spPr>
          <a:xfrm>
            <a:off x="843886" y="2276061"/>
            <a:ext cx="5797579" cy="1200329"/>
          </a:xfrm>
          <a:prstGeom prst="rect">
            <a:avLst/>
          </a:prstGeom>
          <a:noFill/>
        </p:spPr>
        <p:txBody>
          <a:bodyPr wrap="square" rtlCol="0">
            <a:spAutoFit/>
          </a:bodyPr>
          <a:lstStyle/>
          <a:p>
            <a:r>
              <a:rPr lang="nb-NO" b="0" i="0">
                <a:solidFill>
                  <a:srgbClr val="0F1419"/>
                </a:solidFill>
                <a:effectLst/>
                <a:latin typeface="TwitterChirp"/>
              </a:rPr>
              <a:t>David </a:t>
            </a:r>
            <a:r>
              <a:rPr lang="nb-NO" b="0" i="0" err="1">
                <a:solidFill>
                  <a:srgbClr val="0F1419"/>
                </a:solidFill>
                <a:effectLst/>
                <a:latin typeface="TwitterChirp"/>
              </a:rPr>
              <a:t>Easmon</a:t>
            </a:r>
            <a:r>
              <a:rPr lang="nb-NO">
                <a:solidFill>
                  <a:srgbClr val="0F1419"/>
                </a:solidFill>
                <a:latin typeface="TwitterChirp"/>
              </a:rPr>
              <a:t> (14år)</a:t>
            </a:r>
            <a:r>
              <a:rPr lang="nb-NO" b="0" i="0">
                <a:solidFill>
                  <a:srgbClr val="0F1419"/>
                </a:solidFill>
                <a:effectLst/>
                <a:latin typeface="TwitterChirp"/>
              </a:rPr>
              <a:t> G15 kamp Ajax mot Sparta Rotterdam.</a:t>
            </a:r>
          </a:p>
          <a:p>
            <a:r>
              <a:rPr lang="nb-NO">
                <a:solidFill>
                  <a:srgbClr val="0F1419"/>
                </a:solidFill>
                <a:latin typeface="TwitterChirp"/>
              </a:rPr>
              <a:t>	- 180 cm.</a:t>
            </a:r>
          </a:p>
          <a:p>
            <a:r>
              <a:rPr lang="nb-NO" b="0" i="0">
                <a:solidFill>
                  <a:srgbClr val="0F1419"/>
                </a:solidFill>
                <a:effectLst/>
                <a:latin typeface="TwitterChirp"/>
              </a:rPr>
              <a:t>	- 2 mål</a:t>
            </a:r>
          </a:p>
          <a:p>
            <a:r>
              <a:rPr lang="nb-NO">
                <a:solidFill>
                  <a:srgbClr val="0F1419"/>
                </a:solidFill>
                <a:latin typeface="TwitterChirp"/>
              </a:rPr>
              <a:t>	- </a:t>
            </a:r>
            <a:r>
              <a:rPr lang="nb-NO" b="0" i="0">
                <a:solidFill>
                  <a:srgbClr val="0F1419"/>
                </a:solidFill>
                <a:effectLst/>
                <a:latin typeface="TwitterChirp"/>
              </a:rPr>
              <a:t>1 målgivende</a:t>
            </a:r>
          </a:p>
        </p:txBody>
      </p:sp>
    </p:spTree>
    <p:extLst>
      <p:ext uri="{BB962C8B-B14F-4D97-AF65-F5344CB8AC3E}">
        <p14:creationId xmlns:p14="http://schemas.microsoft.com/office/powerpoint/2010/main" val="162889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noAutofit/>
          </a:bodyPr>
          <a:lstStyle/>
          <a:p>
            <a:pPr algn="ctr"/>
            <a:r>
              <a:rPr lang="nn-NO" sz="3600" err="1"/>
              <a:t>Flytsonemodellen</a:t>
            </a:r>
            <a:endParaRPr lang="nn-NO" sz="3600"/>
          </a:p>
        </p:txBody>
      </p:sp>
      <p:pic>
        <p:nvPicPr>
          <p:cNvPr id="1028" name="Picture 4" descr="Retningslinjer for vår fotballaktivitet. Forklaring av viktige begreper,  prinsipper og modeller – Sportsplan">
            <a:extLst>
              <a:ext uri="{FF2B5EF4-FFF2-40B4-BE49-F238E27FC236}">
                <a16:creationId xmlns:a16="http://schemas.microsoft.com/office/drawing/2014/main" id="{1D494F3B-23A4-71B2-9E7A-297277E8635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351115" y="1762251"/>
            <a:ext cx="548977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751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Fair Play</a:t>
            </a:r>
            <a:endParaRPr lang="nn-NO"/>
          </a:p>
        </p:txBody>
      </p:sp>
      <p:sp>
        <p:nvSpPr>
          <p:cNvPr id="5" name="Plassholder for innhold 4">
            <a:extLst>
              <a:ext uri="{FF2B5EF4-FFF2-40B4-BE49-F238E27FC236}">
                <a16:creationId xmlns:a16="http://schemas.microsoft.com/office/drawing/2014/main" id="{6C3EA9F3-053D-FADB-8486-309E6B77E680}"/>
              </a:ext>
            </a:extLst>
          </p:cNvPr>
          <p:cNvSpPr>
            <a:spLocks noGrp="1"/>
          </p:cNvSpPr>
          <p:nvPr>
            <p:ph idx="1"/>
          </p:nvPr>
        </p:nvSpPr>
        <p:spPr>
          <a:xfrm>
            <a:off x="838200" y="1690688"/>
            <a:ext cx="10515600" cy="4351338"/>
          </a:xfrm>
        </p:spPr>
        <p:txBody>
          <a:bodyPr>
            <a:normAutofit fontScale="70000" lnSpcReduction="20000"/>
          </a:bodyPr>
          <a:lstStyle/>
          <a:p>
            <a:r>
              <a:rPr lang="nb-NO">
                <a:solidFill>
                  <a:srgbClr val="000000"/>
                </a:solidFill>
                <a:latin typeface="Calibri" panose="020F0502020204030204" pitchFamily="34" charset="0"/>
                <a:ea typeface="MS PGothic" panose="020B0600070205080204" pitchFamily="34" charset="-128"/>
              </a:rPr>
              <a:t>Med Fair Play ønsker vi å sette fokus på verdiene respekt, toleranse, likeverd og menneskeverd.  </a:t>
            </a:r>
          </a:p>
          <a:p>
            <a:endParaRPr lang="nb-NO">
              <a:solidFill>
                <a:srgbClr val="000000"/>
              </a:solidFill>
              <a:latin typeface="Calibri" panose="020F0502020204030204" pitchFamily="34" charset="0"/>
              <a:ea typeface="MS PGothic" panose="020B0600070205080204" pitchFamily="34" charset="-128"/>
            </a:endParaRPr>
          </a:p>
          <a:p>
            <a:r>
              <a:rPr lang="nb-NO">
                <a:solidFill>
                  <a:srgbClr val="000000"/>
                </a:solidFill>
                <a:latin typeface="Calibri" panose="020F0502020204030204" pitchFamily="34" charset="0"/>
                <a:ea typeface="MS PGothic" panose="020B0600070205080204" pitchFamily="34" charset="-128"/>
              </a:rPr>
              <a:t>Fotballen blir bedre når alle som deltar viser respekt for hverandre. Enten du er spiller, leder, trener eller dommer, så trives du best i et miljø som er positivt og basert på gjensidig respekt. </a:t>
            </a:r>
          </a:p>
          <a:p>
            <a:endParaRPr lang="nb-NO">
              <a:solidFill>
                <a:srgbClr val="000000"/>
              </a:solidFill>
              <a:latin typeface="Calibri" panose="020F0502020204030204" pitchFamily="34" charset="0"/>
              <a:ea typeface="MS PGothic" panose="020B0600070205080204" pitchFamily="34" charset="-128"/>
            </a:endParaRPr>
          </a:p>
          <a:p>
            <a:r>
              <a:rPr lang="nb-NO">
                <a:solidFill>
                  <a:srgbClr val="000000"/>
                </a:solidFill>
                <a:latin typeface="Calibri" panose="020F0502020204030204" pitchFamily="34" charset="0"/>
                <a:ea typeface="MS PGothic" panose="020B0600070205080204" pitchFamily="34" charset="-128"/>
              </a:rPr>
              <a:t>Fair Play er like viktig utenfor som på banen.</a:t>
            </a:r>
          </a:p>
          <a:p>
            <a:endParaRPr lang="nb-NO">
              <a:solidFill>
                <a:srgbClr val="000000"/>
              </a:solidFill>
              <a:latin typeface="Calibri" panose="020F0502020204030204" pitchFamily="34" charset="0"/>
              <a:ea typeface="MS PGothic" panose="020B0600070205080204" pitchFamily="34" charset="-128"/>
            </a:endParaRPr>
          </a:p>
          <a:p>
            <a:r>
              <a:rPr lang="nb-NO">
                <a:solidFill>
                  <a:srgbClr val="000000"/>
                </a:solidFill>
                <a:latin typeface="Calibri" panose="020F0502020204030204" pitchFamily="34" charset="0"/>
                <a:ea typeface="MS PGothic" panose="020B0600070205080204" pitchFamily="34" charset="-128"/>
              </a:rPr>
              <a:t>Lagets ”kjøreregler” – hvordan skal vi ha det sammen på trening og kamp</a:t>
            </a:r>
          </a:p>
          <a:p>
            <a:pPr marL="0" indent="0">
              <a:buNone/>
            </a:pPr>
            <a:endParaRPr lang="nb-NO">
              <a:solidFill>
                <a:srgbClr val="000000"/>
              </a:solidFill>
              <a:latin typeface="Calibri" panose="020F0502020204030204" pitchFamily="34" charset="0"/>
              <a:ea typeface="MS PGothic" panose="020B0600070205080204" pitchFamily="34" charset="-128"/>
            </a:endParaRPr>
          </a:p>
          <a:p>
            <a:pPr marL="0" indent="0">
              <a:buNone/>
            </a:pPr>
            <a:r>
              <a:rPr lang="nb-NO">
                <a:solidFill>
                  <a:srgbClr val="000000"/>
                </a:solidFill>
                <a:latin typeface="Calibri" panose="020F0502020204030204" pitchFamily="34" charset="0"/>
                <a:ea typeface="MS PGothic" panose="020B0600070205080204" pitchFamily="34" charset="-128"/>
              </a:rPr>
              <a:t>Fair Play handler om hvordan vi oppfører oss mot hverandre, både på og utenfor banen. Alle spillere, trenere, lagledere og foreldre/foresatte bør ha et bevisst forhold til Fair Play og sin egen påvirkningskraft. Treneren som rollemodell har stor betydning </a:t>
            </a:r>
            <a:r>
              <a:rPr lang="nb-NO" err="1">
                <a:solidFill>
                  <a:srgbClr val="000000"/>
                </a:solidFill>
                <a:latin typeface="Calibri" panose="020F0502020204030204" pitchFamily="34" charset="0"/>
                <a:ea typeface="MS PGothic" panose="020B0600070205080204" pitchFamily="34" charset="-128"/>
              </a:rPr>
              <a:t>ifht</a:t>
            </a:r>
            <a:r>
              <a:rPr lang="nb-NO">
                <a:solidFill>
                  <a:srgbClr val="000000"/>
                </a:solidFill>
                <a:latin typeface="Calibri" panose="020F0502020204030204" pitchFamily="34" charset="0"/>
                <a:ea typeface="MS PGothic" panose="020B0600070205080204" pitchFamily="34" charset="-128"/>
              </a:rPr>
              <a:t>. det klima som skapes rundt trening og kamp. Dette må tas på alvor!</a:t>
            </a:r>
          </a:p>
        </p:txBody>
      </p:sp>
    </p:spTree>
    <p:extLst>
      <p:ext uri="{BB962C8B-B14F-4D97-AF65-F5344CB8AC3E}">
        <p14:creationId xmlns:p14="http://schemas.microsoft.com/office/powerpoint/2010/main" val="1918490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C931FB33-0210-7FC9-EBF0-1B81EE5B4FA9}"/>
              </a:ext>
            </a:extLst>
          </p:cNvPr>
          <p:cNvSpPr/>
          <p:nvPr/>
        </p:nvSpPr>
        <p:spPr>
          <a:xfrm>
            <a:off x="109268" y="106467"/>
            <a:ext cx="11973464" cy="106212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kstSylinder 3">
            <a:extLst>
              <a:ext uri="{FF2B5EF4-FFF2-40B4-BE49-F238E27FC236}">
                <a16:creationId xmlns:a16="http://schemas.microsoft.com/office/drawing/2014/main" id="{EFEACD8B-0C8D-941E-60AE-6B38404B1579}"/>
              </a:ext>
            </a:extLst>
          </p:cNvPr>
          <p:cNvSpPr txBox="1"/>
          <p:nvPr/>
        </p:nvSpPr>
        <p:spPr>
          <a:xfrm>
            <a:off x="1475117" y="309767"/>
            <a:ext cx="104050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a:ln>
                  <a:noFill/>
                </a:ln>
                <a:solidFill>
                  <a:prstClr val="black"/>
                </a:solidFill>
                <a:effectLst/>
                <a:uLnTx/>
                <a:uFillTx/>
                <a:latin typeface="Calibri" panose="020F0502020204030204"/>
                <a:ea typeface="+mn-ea"/>
                <a:cs typeface="+mn-cs"/>
              </a:rPr>
              <a:t>RETNINGSLINJER FOR TRENERE/LEDERE</a:t>
            </a:r>
            <a:endParaRPr kumimoji="0" lang="en-GB" sz="2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kstSylinder 10">
            <a:extLst>
              <a:ext uri="{FF2B5EF4-FFF2-40B4-BE49-F238E27FC236}">
                <a16:creationId xmlns:a16="http://schemas.microsoft.com/office/drawing/2014/main" id="{04EE8928-DC3D-1987-A7AA-8C734D0450A6}"/>
              </a:ext>
            </a:extLst>
          </p:cNvPr>
          <p:cNvSpPr txBox="1"/>
          <p:nvPr/>
        </p:nvSpPr>
        <p:spPr>
          <a:xfrm>
            <a:off x="1259456" y="1389931"/>
            <a:ext cx="7041974" cy="51016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Som trener og leder for barne- og ungdomsfotballen er man en av de synligste og viktigste ambassadørene for Hinna Fotball. Alle som innehar disse rollene i klubben har et særskilt ansvar for å fremme FAIR PLAY i fotballen.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Alle spillerne er like mye verdt.</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Være positiv og oppmuntre i medgang og motgang.</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Vis respekt for klubbens retningslinjer.</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Tilrettelegg for et trygt miljø.</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Hils alltid på motstanderens trener før kampen og takk alltid for kampen etterpå.</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Vis respekt for andre; ikke røyk, bann eller vær aggressiv på sidelinjen.</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Se på dommeren som en veileder og gjør dommeren god.</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Respekter alltid avgjørelsene og bidra til at dommeren trives.</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Hils alltid på dommeren før kampen og takk alltid for kampen etterpå.</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kumimoji="0" lang="nb-NO" sz="1600" b="0" i="0" u="none" strike="noStrike" kern="1200" cap="none" spc="0" normalizeH="0" baseline="0" noProof="0">
                <a:ln>
                  <a:noFill/>
                </a:ln>
                <a:solidFill>
                  <a:prstClr val="black"/>
                </a:solidFill>
                <a:effectLst/>
                <a:uLnTx/>
                <a:uFillTx/>
                <a:latin typeface="Calibri" panose="020F0502020204030204"/>
                <a:ea typeface="+mn-ea"/>
                <a:cs typeface="+mn-cs"/>
              </a:rPr>
              <a:t>Vær et forbilde for barna med tanke på adferd overfor dommeren.</a:t>
            </a: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122" name="Picture 2" descr="Fair play - Norges Fotballforbund">
            <a:extLst>
              <a:ext uri="{FF2B5EF4-FFF2-40B4-BE49-F238E27FC236}">
                <a16:creationId xmlns:a16="http://schemas.microsoft.com/office/drawing/2014/main" id="{B8F7407B-00A7-C1A7-CB44-ED85CA1707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549391"/>
            <a:ext cx="2060035" cy="1159658"/>
          </a:xfrm>
          <a:prstGeom prst="rect">
            <a:avLst/>
          </a:prstGeom>
          <a:noFill/>
          <a:extLst>
            <a:ext uri="{909E8E84-426E-40DD-AFC4-6F175D3DCCD1}">
              <a14:hiddenFill xmlns:a14="http://schemas.microsoft.com/office/drawing/2010/main">
                <a:solidFill>
                  <a:srgbClr val="FFFFFF"/>
                </a:solidFill>
              </a14:hiddenFill>
            </a:ext>
          </a:extLst>
        </p:spPr>
      </p:pic>
      <p:pic>
        <p:nvPicPr>
          <p:cNvPr id="14" name="Bilde 13">
            <a:extLst>
              <a:ext uri="{FF2B5EF4-FFF2-40B4-BE49-F238E27FC236}">
                <a16:creationId xmlns:a16="http://schemas.microsoft.com/office/drawing/2014/main" id="{2414992E-BE74-D879-118F-19EB0471A2BD}"/>
              </a:ext>
            </a:extLst>
          </p:cNvPr>
          <p:cNvPicPr>
            <a:picLocks noChangeAspect="1"/>
          </p:cNvPicPr>
          <p:nvPr/>
        </p:nvPicPr>
        <p:blipFill>
          <a:blip r:embed="rId3"/>
          <a:stretch>
            <a:fillRect/>
          </a:stretch>
        </p:blipFill>
        <p:spPr>
          <a:xfrm>
            <a:off x="8301428" y="2092549"/>
            <a:ext cx="3578763" cy="3696415"/>
          </a:xfrm>
          <a:prstGeom prst="rect">
            <a:avLst/>
          </a:prstGeom>
        </p:spPr>
      </p:pic>
      <p:pic>
        <p:nvPicPr>
          <p:cNvPr id="6" name="Picture 2" descr="logo">
            <a:extLst>
              <a:ext uri="{FF2B5EF4-FFF2-40B4-BE49-F238E27FC236}">
                <a16:creationId xmlns:a16="http://schemas.microsoft.com/office/drawing/2014/main" id="{77B09A07-006F-C2E0-D23F-5845CF848A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268" y="106467"/>
            <a:ext cx="947647" cy="106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004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86B1D084-2771-1ED0-170E-E50F94C5674F}"/>
              </a:ext>
            </a:extLst>
          </p:cNvPr>
          <p:cNvSpPr/>
          <p:nvPr/>
        </p:nvSpPr>
        <p:spPr>
          <a:xfrm>
            <a:off x="109268" y="3413467"/>
            <a:ext cx="11973464" cy="106212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ktangel 5">
            <a:extLst>
              <a:ext uri="{FF2B5EF4-FFF2-40B4-BE49-F238E27FC236}">
                <a16:creationId xmlns:a16="http://schemas.microsoft.com/office/drawing/2014/main" id="{6E6938E4-153A-8972-2509-A3056BC09D80}"/>
              </a:ext>
            </a:extLst>
          </p:cNvPr>
          <p:cNvSpPr/>
          <p:nvPr/>
        </p:nvSpPr>
        <p:spPr>
          <a:xfrm>
            <a:off x="109268" y="106467"/>
            <a:ext cx="11973464" cy="106212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kstSylinder 3">
            <a:extLst>
              <a:ext uri="{FF2B5EF4-FFF2-40B4-BE49-F238E27FC236}">
                <a16:creationId xmlns:a16="http://schemas.microsoft.com/office/drawing/2014/main" id="{EFEACD8B-0C8D-941E-60AE-6B38404B1579}"/>
              </a:ext>
            </a:extLst>
          </p:cNvPr>
          <p:cNvSpPr txBox="1"/>
          <p:nvPr/>
        </p:nvSpPr>
        <p:spPr>
          <a:xfrm>
            <a:off x="1475118" y="314365"/>
            <a:ext cx="104050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a:ln>
                  <a:noFill/>
                </a:ln>
                <a:solidFill>
                  <a:prstClr val="black"/>
                </a:solidFill>
                <a:effectLst/>
                <a:uLnTx/>
                <a:uFillTx/>
                <a:latin typeface="Calibri" panose="020F0502020204030204"/>
                <a:ea typeface="+mn-ea"/>
                <a:cs typeface="+mn-cs"/>
              </a:rPr>
              <a:t>RETNINGSLINJER FOR SPILLERE</a:t>
            </a:r>
            <a:endParaRPr kumimoji="0" lang="en-GB" sz="2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kstSylinder 9">
            <a:extLst>
              <a:ext uri="{FF2B5EF4-FFF2-40B4-BE49-F238E27FC236}">
                <a16:creationId xmlns:a16="http://schemas.microsoft.com/office/drawing/2014/main" id="{9C8CBA30-7E17-DADA-5616-DB315F401517}"/>
              </a:ext>
            </a:extLst>
          </p:cNvPr>
          <p:cNvSpPr txBox="1"/>
          <p:nvPr/>
        </p:nvSpPr>
        <p:spPr>
          <a:xfrm>
            <a:off x="1475118" y="3621365"/>
            <a:ext cx="104050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a:ln>
                  <a:noFill/>
                </a:ln>
                <a:solidFill>
                  <a:prstClr val="black"/>
                </a:solidFill>
                <a:effectLst/>
                <a:uLnTx/>
                <a:uFillTx/>
                <a:latin typeface="Calibri" panose="020F0502020204030204"/>
                <a:ea typeface="+mn-ea"/>
                <a:cs typeface="+mn-cs"/>
              </a:rPr>
              <a:t>RETNINGSLINJER FOR FORELDRE</a:t>
            </a:r>
            <a:endParaRPr kumimoji="0" lang="en-GB" sz="2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kstSylinder 10">
            <a:extLst>
              <a:ext uri="{FF2B5EF4-FFF2-40B4-BE49-F238E27FC236}">
                <a16:creationId xmlns:a16="http://schemas.microsoft.com/office/drawing/2014/main" id="{04EE8928-DC3D-1987-A7AA-8C734D0450A6}"/>
              </a:ext>
            </a:extLst>
          </p:cNvPr>
          <p:cNvSpPr txBox="1"/>
          <p:nvPr/>
        </p:nvSpPr>
        <p:spPr>
          <a:xfrm>
            <a:off x="1259455" y="1389931"/>
            <a:ext cx="5873852" cy="1815882"/>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Ta godt bare på dine medspillere og inkluder nye lagkamerater.</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Unngå stygt spill og filming.</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Skap trygghet og god lagånd på banen.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Å trene og spille kamper med godt humør.</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Å hjelpe skadet spiller uansett lag.</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Å takke motstander etter kampen.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Å ikke kjefte på andre spillere eller dommeren.</a:t>
            </a:r>
            <a:endParaRPr kumimoji="0" lang="en-GB"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kstSylinder 11">
            <a:extLst>
              <a:ext uri="{FF2B5EF4-FFF2-40B4-BE49-F238E27FC236}">
                <a16:creationId xmlns:a16="http://schemas.microsoft.com/office/drawing/2014/main" id="{5A81D1E7-816E-FBBC-0A68-C943358286D3}"/>
              </a:ext>
            </a:extLst>
          </p:cNvPr>
          <p:cNvSpPr txBox="1"/>
          <p:nvPr/>
        </p:nvSpPr>
        <p:spPr>
          <a:xfrm>
            <a:off x="1259455" y="4490883"/>
            <a:ext cx="10620737"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Som foreldre på Hinna lag har vi et særskilt ansvar for å fremme FAIR PLAY i fotballen og etterfølge </a:t>
            </a:r>
            <a:r>
              <a:rPr kumimoji="0" lang="nb-NO" sz="1400" b="1" i="0" u="none" strike="noStrike" kern="1200" cap="none" spc="0" normalizeH="0" baseline="0" noProof="0">
                <a:ln>
                  <a:noFill/>
                </a:ln>
                <a:solidFill>
                  <a:prstClr val="black"/>
                </a:solidFill>
                <a:effectLst/>
                <a:uLnTx/>
                <a:uFillTx/>
                <a:latin typeface="Calibri" panose="020F0502020204030204"/>
                <a:ea typeface="+mn-ea"/>
                <a:cs typeface="+mn-cs"/>
              </a:rPr>
              <a:t>FORELDREVETTREGLENE</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fra NFF.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Støtt opp om klubbens arbeid </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gjennom foreldremøter forankres fotballens og klubbens verdisyn.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Møt fram til kamper og treninger</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 du er viktig både for spillerne og miljøet.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Gi oppmuntring til alle spillerne i med- og motgang </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dette gir trygghet, trivsel og motivasjon for å bli i fotballfamilien lenge.</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Vi har alle ansvar for kampmiljøet </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gi ros til begge lag for gode prestasjoner og Fair play.</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Respekter trenerens kampledelse </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konstruktiv dialog om gjennomføring tas med trener og klubb i etterkant.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Respekter dommerens avgjørelser </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selv om du av og til er uenig.</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nb-NO" sz="1600" b="1" i="0" u="none" strike="noStrike" kern="1200" cap="none" spc="0" normalizeH="0" baseline="0" noProof="0">
                <a:ln>
                  <a:noFill/>
                </a:ln>
                <a:solidFill>
                  <a:prstClr val="black"/>
                </a:solidFill>
                <a:effectLst/>
                <a:uLnTx/>
                <a:uFillTx/>
                <a:latin typeface="Calibri" panose="020F0502020204030204"/>
                <a:ea typeface="+mn-ea"/>
                <a:cs typeface="+mn-cs"/>
              </a:rPr>
              <a:t>Det er ditt barn som spiller fotball. Opptre positivt og støttende </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da er du en god medspiller.</a:t>
            </a:r>
          </a:p>
        </p:txBody>
      </p:sp>
      <p:pic>
        <p:nvPicPr>
          <p:cNvPr id="5122" name="Picture 2" descr="Fair play - Norges Fotballforbund">
            <a:extLst>
              <a:ext uri="{FF2B5EF4-FFF2-40B4-BE49-F238E27FC236}">
                <a16:creationId xmlns:a16="http://schemas.microsoft.com/office/drawing/2014/main" id="{B8F7407B-00A7-C1A7-CB44-ED85CA1707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1429" y="1668897"/>
            <a:ext cx="2631116" cy="14811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logo">
            <a:extLst>
              <a:ext uri="{FF2B5EF4-FFF2-40B4-BE49-F238E27FC236}">
                <a16:creationId xmlns:a16="http://schemas.microsoft.com/office/drawing/2014/main" id="{4D8E1472-DD64-4EED-B32A-3D8E1593BD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268" y="106467"/>
            <a:ext cx="947647" cy="10621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logo">
            <a:extLst>
              <a:ext uri="{FF2B5EF4-FFF2-40B4-BE49-F238E27FC236}">
                <a16:creationId xmlns:a16="http://schemas.microsoft.com/office/drawing/2014/main" id="{DF053774-0CAF-5FD4-BD5D-8EC8D75A38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268" y="3416651"/>
            <a:ext cx="947647" cy="106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226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Hovedtemaer i modul 1</a:t>
            </a:r>
            <a:endParaRPr lang="nn-NO"/>
          </a:p>
        </p:txBody>
      </p:sp>
      <p:pic>
        <p:nvPicPr>
          <p:cNvPr id="6" name="Plassholder for innhold 5">
            <a:extLst>
              <a:ext uri="{FF2B5EF4-FFF2-40B4-BE49-F238E27FC236}">
                <a16:creationId xmlns:a16="http://schemas.microsoft.com/office/drawing/2014/main" id="{39F6207C-5651-407D-A831-A9CDFE3FAC3D}"/>
              </a:ext>
            </a:extLst>
          </p:cNvPr>
          <p:cNvPicPr>
            <a:picLocks noGrp="1" noChangeAspect="1"/>
          </p:cNvPicPr>
          <p:nvPr>
            <p:ph idx="1"/>
          </p:nvPr>
        </p:nvPicPr>
        <p:blipFill>
          <a:blip r:embed="rId3"/>
          <a:srcRect l="1452" r="1452"/>
          <a:stretch/>
        </p:blipFill>
        <p:spPr>
          <a:xfrm>
            <a:off x="986125" y="1690688"/>
            <a:ext cx="10219749" cy="4273334"/>
          </a:xfrm>
        </p:spPr>
      </p:pic>
      <p:sp>
        <p:nvSpPr>
          <p:cNvPr id="2" name="Ellipse 1">
            <a:extLst>
              <a:ext uri="{FF2B5EF4-FFF2-40B4-BE49-F238E27FC236}">
                <a16:creationId xmlns:a16="http://schemas.microsoft.com/office/drawing/2014/main" id="{FB14F2F9-5D55-AAB4-B81A-10C6A0377F6F}"/>
              </a:ext>
            </a:extLst>
          </p:cNvPr>
          <p:cNvSpPr/>
          <p:nvPr/>
        </p:nvSpPr>
        <p:spPr>
          <a:xfrm>
            <a:off x="8084986" y="3111143"/>
            <a:ext cx="3150705" cy="143351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75139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Prinsipper for god fotballaktivitet</a:t>
            </a:r>
            <a:endParaRPr lang="nn-NO"/>
          </a:p>
        </p:txBody>
      </p:sp>
      <p:sp>
        <p:nvSpPr>
          <p:cNvPr id="5" name="Plassholder for innhold 4">
            <a:extLst>
              <a:ext uri="{FF2B5EF4-FFF2-40B4-BE49-F238E27FC236}">
                <a16:creationId xmlns:a16="http://schemas.microsoft.com/office/drawing/2014/main" id="{6C3EA9F3-053D-FADB-8486-309E6B77E680}"/>
              </a:ext>
            </a:extLst>
          </p:cNvPr>
          <p:cNvSpPr>
            <a:spLocks noGrp="1"/>
          </p:cNvSpPr>
          <p:nvPr>
            <p:ph idx="1"/>
          </p:nvPr>
        </p:nvSpPr>
        <p:spPr>
          <a:xfrm>
            <a:off x="838200" y="1690688"/>
            <a:ext cx="10515600" cy="4351338"/>
          </a:xfrm>
        </p:spPr>
        <p:txBody>
          <a:bodyPr>
            <a:normAutofit/>
          </a:bodyPr>
          <a:lstStyle/>
          <a:p>
            <a:r>
              <a:rPr lang="nb-NO" b="1" kern="1200">
                <a:solidFill>
                  <a:srgbClr val="000000"/>
                </a:solidFill>
                <a:effectLst/>
                <a:latin typeface="Calibri" panose="020F0502020204030204" pitchFamily="34" charset="0"/>
                <a:ea typeface="MS PGothic" panose="020B0600070205080204" pitchFamily="34" charset="-128"/>
                <a:cs typeface="+mn-cs"/>
              </a:rPr>
              <a:t>Aktivitetsprinsippet</a:t>
            </a:r>
            <a:endParaRPr lang="en-GB">
              <a:effectLst/>
              <a:latin typeface="Times New Roman" panose="02020603050405020304" pitchFamily="18" charset="0"/>
              <a:ea typeface="Times New Roman" panose="02020603050405020304" pitchFamily="18" charset="0"/>
            </a:endParaRPr>
          </a:p>
          <a:p>
            <a:endParaRPr lang="nb-NO" b="1" kern="1200">
              <a:solidFill>
                <a:srgbClr val="000000"/>
              </a:solidFill>
              <a:effectLst/>
              <a:latin typeface="Calibri" panose="020F0502020204030204" pitchFamily="34" charset="0"/>
              <a:ea typeface="MS PGothic" panose="020B0600070205080204" pitchFamily="34" charset="-128"/>
              <a:cs typeface="+mn-cs"/>
            </a:endParaRPr>
          </a:p>
          <a:p>
            <a:r>
              <a:rPr lang="nb-NO" b="1" kern="1200">
                <a:solidFill>
                  <a:srgbClr val="000000"/>
                </a:solidFill>
                <a:effectLst/>
                <a:latin typeface="Calibri" panose="020F0502020204030204" pitchFamily="34" charset="0"/>
                <a:ea typeface="MS PGothic" panose="020B0600070205080204" pitchFamily="34" charset="-128"/>
                <a:cs typeface="+mn-cs"/>
              </a:rPr>
              <a:t>Spesifisitetsprinsippet:</a:t>
            </a:r>
          </a:p>
          <a:p>
            <a:endParaRPr lang="nb-NO" b="1">
              <a:solidFill>
                <a:srgbClr val="000000"/>
              </a:solidFill>
              <a:latin typeface="Calibri" panose="020F0502020204030204" pitchFamily="34" charset="0"/>
              <a:ea typeface="MS PGothic" panose="020B0600070205080204" pitchFamily="34" charset="-128"/>
            </a:endParaRPr>
          </a:p>
          <a:p>
            <a:r>
              <a:rPr lang="nb-NO" b="1" kern="1200">
                <a:solidFill>
                  <a:srgbClr val="000000"/>
                </a:solidFill>
                <a:effectLst/>
                <a:latin typeface="Calibri" panose="020F0502020204030204" pitchFamily="34" charset="0"/>
                <a:ea typeface="MS PGothic" panose="020B0600070205080204" pitchFamily="34" charset="-128"/>
                <a:cs typeface="+mn-cs"/>
              </a:rPr>
              <a:t>Gjenkjenning og variasjon</a:t>
            </a:r>
            <a:endParaRPr lang="en-GB">
              <a:effectLst/>
              <a:latin typeface="Times New Roman" panose="02020603050405020304" pitchFamily="18" charset="0"/>
              <a:ea typeface="Times New Roman" panose="02020603050405020304" pitchFamily="18" charset="0"/>
            </a:endParaRPr>
          </a:p>
          <a:p>
            <a:endParaRPr lang="en-GB" sz="4000"/>
          </a:p>
          <a:p>
            <a:r>
              <a:rPr lang="en-GB" b="1" err="1">
                <a:solidFill>
                  <a:srgbClr val="000000"/>
                </a:solidFill>
                <a:latin typeface="Calibri" panose="020F0502020204030204" pitchFamily="34" charset="0"/>
                <a:ea typeface="MS PGothic" panose="020B0600070205080204" pitchFamily="34" charset="-128"/>
              </a:rPr>
              <a:t>Differensiering</a:t>
            </a:r>
            <a:r>
              <a:rPr lang="en-GB" b="1">
                <a:solidFill>
                  <a:srgbClr val="000000"/>
                </a:solidFill>
                <a:latin typeface="Calibri" panose="020F0502020204030204" pitchFamily="34" charset="0"/>
                <a:ea typeface="MS PGothic" panose="020B0600070205080204" pitchFamily="34" charset="-128"/>
              </a:rPr>
              <a:t> og </a:t>
            </a:r>
            <a:r>
              <a:rPr lang="en-GB" b="1" err="1">
                <a:solidFill>
                  <a:srgbClr val="000000"/>
                </a:solidFill>
                <a:latin typeface="Calibri" panose="020F0502020204030204" pitchFamily="34" charset="0"/>
                <a:ea typeface="MS PGothic" panose="020B0600070205080204" pitchFamily="34" charset="-128"/>
              </a:rPr>
              <a:t>jevnbyrdighet</a:t>
            </a:r>
            <a:endParaRPr lang="en-GB" b="1">
              <a:solidFill>
                <a:srgbClr val="000000"/>
              </a:solidFill>
              <a:latin typeface="Calibri" panose="020F0502020204030204" pitchFamily="34" charset="0"/>
              <a:ea typeface="MS PGothic" panose="020B0600070205080204" pitchFamily="34" charset="-128"/>
            </a:endParaRPr>
          </a:p>
        </p:txBody>
      </p:sp>
    </p:spTree>
    <p:extLst>
      <p:ext uri="{BB962C8B-B14F-4D97-AF65-F5344CB8AC3E}">
        <p14:creationId xmlns:p14="http://schemas.microsoft.com/office/powerpoint/2010/main" val="1087256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Prinsipper for god fotballaktivitet</a:t>
            </a:r>
            <a:endParaRPr lang="nn-NO"/>
          </a:p>
        </p:txBody>
      </p:sp>
      <p:sp>
        <p:nvSpPr>
          <p:cNvPr id="5" name="Plassholder for innhold 4">
            <a:extLst>
              <a:ext uri="{FF2B5EF4-FFF2-40B4-BE49-F238E27FC236}">
                <a16:creationId xmlns:a16="http://schemas.microsoft.com/office/drawing/2014/main" id="{6C3EA9F3-053D-FADB-8486-309E6B77E680}"/>
              </a:ext>
            </a:extLst>
          </p:cNvPr>
          <p:cNvSpPr>
            <a:spLocks noGrp="1"/>
          </p:cNvSpPr>
          <p:nvPr>
            <p:ph idx="1"/>
          </p:nvPr>
        </p:nvSpPr>
        <p:spPr>
          <a:xfrm>
            <a:off x="838200" y="1690688"/>
            <a:ext cx="10515600" cy="4351338"/>
          </a:xfrm>
        </p:spPr>
        <p:txBody>
          <a:bodyPr>
            <a:normAutofit/>
          </a:bodyPr>
          <a:lstStyle/>
          <a:p>
            <a:r>
              <a:rPr lang="nb-NO" b="1" kern="1200">
                <a:solidFill>
                  <a:srgbClr val="000000"/>
                </a:solidFill>
                <a:effectLst/>
                <a:latin typeface="Calibri" panose="020F0502020204030204" pitchFamily="34" charset="0"/>
                <a:ea typeface="MS PGothic" panose="020B0600070205080204" pitchFamily="34" charset="-128"/>
                <a:cs typeface="+mn-cs"/>
              </a:rPr>
              <a:t>Aktivitetsprinsippet</a:t>
            </a:r>
            <a:endParaRPr lang="en-GB">
              <a:effectLst/>
              <a:latin typeface="Times New Roman" panose="02020603050405020304" pitchFamily="18" charset="0"/>
              <a:ea typeface="Times New Roman" panose="02020603050405020304" pitchFamily="18" charset="0"/>
            </a:endParaRPr>
          </a:p>
          <a:p>
            <a:pPr marL="0" indent="0">
              <a:buNone/>
            </a:pPr>
            <a:r>
              <a:rPr lang="nb-NO" sz="1800">
                <a:effectLst/>
                <a:latin typeface="Calibri" panose="020F0502020204030204" pitchFamily="34" charset="0"/>
                <a:ea typeface="Calibri" panose="020F0502020204030204" pitchFamily="34" charset="0"/>
                <a:cs typeface="Times New Roman" panose="02020603050405020304" pitchFamily="18" charset="0"/>
              </a:rPr>
              <a:t>Fotballferdighet er en praktisk ferdighet. Det betyr at bevegelser, ferdighetsrepertoar og samspill må praktiseres og øves om spillerne skal utvikle seg. La derfor spillerne være i aktivitet så mye som mulig av en økt! Desto mindre treningstid laget har, jo større del av tiden bør brukes til praksis. Høy aktivitet betyr at spillerne er aktive både kroppslig, mentalt og sosialt. De er «til stede» i økta med hele seg. Da er potensialet for læring i fotball størst. </a:t>
            </a:r>
          </a:p>
          <a:p>
            <a:endParaRPr lang="nb-NO" b="1" kern="1200">
              <a:solidFill>
                <a:srgbClr val="000000"/>
              </a:solidFill>
              <a:effectLst/>
              <a:latin typeface="Calibri" panose="020F0502020204030204" pitchFamily="34" charset="0"/>
              <a:ea typeface="MS PGothic" panose="020B0600070205080204" pitchFamily="34" charset="-128"/>
              <a:cs typeface="+mn-cs"/>
            </a:endParaRPr>
          </a:p>
          <a:p>
            <a:pPr marL="0" indent="0">
              <a:buNone/>
            </a:pPr>
            <a:r>
              <a:rPr lang="nb-NO" sz="1800">
                <a:effectLst/>
                <a:latin typeface="Calibri" panose="020F0502020204030204" pitchFamily="34" charset="0"/>
                <a:ea typeface="Calibri" panose="020F0502020204030204" pitchFamily="34" charset="0"/>
                <a:cs typeface="Times New Roman" panose="02020603050405020304" pitchFamily="18" charset="0"/>
              </a:rPr>
              <a:t>Aktivitetsprinsippet setter krav til god organisering. Om du har mange spillere i gruppa kan det være vanskelig for én trener alene å holde aktivitetsnivået oppe. Kanskje kan ivrige foreldre på sidelinja bringes inn for å hjelpe til med organisering og oppfølging?</a:t>
            </a:r>
          </a:p>
          <a:p>
            <a:pPr marL="0" indent="0">
              <a:buNone/>
            </a:pPr>
            <a:endParaRPr lang="nb-NO" sz="180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nb-NO" sz="1800">
                <a:effectLst/>
                <a:latin typeface="Calibri" panose="020F0502020204030204" pitchFamily="34" charset="0"/>
                <a:ea typeface="Calibri" panose="020F0502020204030204" pitchFamily="34" charset="0"/>
                <a:cs typeface="Times New Roman" panose="02020603050405020304" pitchFamily="18" charset="0"/>
              </a:rPr>
              <a:t>Klarer vi å mobilisere «flere hender» til å holde styr på aktiviteten blir resultatet ofte bedre. Dersom ansvaret er klart fordelt, kan både </a:t>
            </a:r>
            <a:r>
              <a:rPr lang="nb-NO" sz="1800" err="1">
                <a:effectLst/>
                <a:latin typeface="Calibri" panose="020F0502020204030204" pitchFamily="34" charset="0"/>
                <a:ea typeface="Calibri" panose="020F0502020204030204" pitchFamily="34" charset="0"/>
                <a:cs typeface="Times New Roman" panose="02020603050405020304" pitchFamily="18" charset="0"/>
              </a:rPr>
              <a:t>medtrenere</a:t>
            </a:r>
            <a:r>
              <a:rPr lang="nb-NO" sz="1800">
                <a:effectLst/>
                <a:latin typeface="Calibri" panose="020F0502020204030204" pitchFamily="34" charset="0"/>
                <a:ea typeface="Calibri" panose="020F0502020204030204" pitchFamily="34" charset="0"/>
                <a:cs typeface="Times New Roman" panose="02020603050405020304" pitchFamily="18" charset="0"/>
              </a:rPr>
              <a:t> og foreldre være til god hjelp. </a:t>
            </a:r>
          </a:p>
          <a:p>
            <a:endParaRPr lang="nb-NO" b="1" kern="1200">
              <a:solidFill>
                <a:srgbClr val="000000"/>
              </a:solidFill>
              <a:effectLst/>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080913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Prinsipper for god fotballaktivitet</a:t>
            </a:r>
            <a:endParaRPr lang="nn-NO"/>
          </a:p>
        </p:txBody>
      </p:sp>
      <p:sp>
        <p:nvSpPr>
          <p:cNvPr id="5" name="Plassholder for innhold 4">
            <a:extLst>
              <a:ext uri="{FF2B5EF4-FFF2-40B4-BE49-F238E27FC236}">
                <a16:creationId xmlns:a16="http://schemas.microsoft.com/office/drawing/2014/main" id="{6C3EA9F3-053D-FADB-8486-309E6B77E680}"/>
              </a:ext>
            </a:extLst>
          </p:cNvPr>
          <p:cNvSpPr>
            <a:spLocks noGrp="1"/>
          </p:cNvSpPr>
          <p:nvPr>
            <p:ph idx="1"/>
          </p:nvPr>
        </p:nvSpPr>
        <p:spPr>
          <a:xfrm>
            <a:off x="838200" y="1690688"/>
            <a:ext cx="10515600" cy="4351338"/>
          </a:xfrm>
        </p:spPr>
        <p:txBody>
          <a:bodyPr>
            <a:normAutofit/>
          </a:bodyPr>
          <a:lstStyle/>
          <a:p>
            <a:r>
              <a:rPr lang="nb-NO" b="1" kern="1200">
                <a:solidFill>
                  <a:srgbClr val="000000"/>
                </a:solidFill>
                <a:effectLst/>
                <a:latin typeface="Calibri" panose="020F0502020204030204" pitchFamily="34" charset="0"/>
                <a:ea typeface="MS PGothic" panose="020B0600070205080204" pitchFamily="34" charset="-128"/>
                <a:cs typeface="+mn-cs"/>
              </a:rPr>
              <a:t>Spesifisitetsprinsippet:</a:t>
            </a:r>
          </a:p>
          <a:p>
            <a:pPr marL="0" indent="0">
              <a:buNone/>
            </a:pPr>
            <a:r>
              <a:rPr lang="nb-NO" sz="1800">
                <a:effectLst/>
                <a:latin typeface="Calibri" panose="020F0502020204030204" pitchFamily="34" charset="0"/>
                <a:ea typeface="Calibri" panose="020F0502020204030204" pitchFamily="34" charset="0"/>
                <a:cs typeface="Times New Roman" panose="02020603050405020304" pitchFamily="18" charset="0"/>
              </a:rPr>
              <a:t>I dette ligger det at du lærer spesielt, ikke generelt. Du må trene veldig mye på det du skal bli god på, ”Skal du bli god i fotball, må du spille fotball”.</a:t>
            </a:r>
          </a:p>
          <a:p>
            <a:pPr marL="0" indent="0">
              <a:buNone/>
            </a:pPr>
            <a:r>
              <a:rPr lang="nb-NO" sz="1800">
                <a:effectLst/>
                <a:latin typeface="Calibri" panose="020F0502020204030204" pitchFamily="34" charset="0"/>
                <a:ea typeface="Calibri" panose="020F0502020204030204" pitchFamily="34" charset="0"/>
                <a:cs typeface="Times New Roman" panose="02020603050405020304" pitchFamily="18" charset="0"/>
              </a:rPr>
              <a:t>Fotball er en åpen idrett, mest mulig av treningstiden bør derfor brukes til </a:t>
            </a:r>
            <a:r>
              <a:rPr lang="nb-NO" sz="1800" err="1">
                <a:effectLst/>
                <a:latin typeface="Calibri" panose="020F0502020204030204" pitchFamily="34" charset="0"/>
                <a:ea typeface="Calibri" panose="020F0502020204030204" pitchFamily="34" charset="0"/>
                <a:cs typeface="Times New Roman" panose="02020603050405020304" pitchFamily="18" charset="0"/>
              </a:rPr>
              <a:t>spillmessig</a:t>
            </a:r>
            <a:r>
              <a:rPr lang="nb-NO" sz="1800">
                <a:effectLst/>
                <a:latin typeface="Calibri" panose="020F0502020204030204" pitchFamily="34" charset="0"/>
                <a:ea typeface="Calibri" panose="020F0502020204030204" pitchFamily="34" charset="0"/>
                <a:cs typeface="Times New Roman" panose="02020603050405020304" pitchFamily="18" charset="0"/>
              </a:rPr>
              <a:t> trening, hvor spillerne får øving i å utføre handlingsvalg (valg) og handlinger (utførelse) i kampsituasjoner. Ut fra dette kan vi si at: </a:t>
            </a:r>
          </a:p>
          <a:p>
            <a:pPr marL="0" indent="0">
              <a:buNone/>
            </a:pPr>
            <a:r>
              <a:rPr lang="nb-NO" sz="1800" b="1" i="1">
                <a:effectLst/>
                <a:latin typeface="Calibri" panose="020F0502020204030204" pitchFamily="34" charset="0"/>
                <a:ea typeface="Calibri" panose="020F0502020204030204" pitchFamily="34" charset="0"/>
                <a:cs typeface="Times New Roman" panose="02020603050405020304" pitchFamily="18" charset="0"/>
              </a:rPr>
              <a:t>Spesifisitetsprinsippet</a:t>
            </a:r>
            <a:r>
              <a:rPr lang="nb-NO" sz="1800">
                <a:effectLst/>
                <a:latin typeface="Calibri" panose="020F0502020204030204" pitchFamily="34" charset="0"/>
                <a:ea typeface="Calibri" panose="020F0502020204030204" pitchFamily="34" charset="0"/>
                <a:cs typeface="Times New Roman" panose="02020603050405020304" pitchFamily="18" charset="0"/>
              </a:rPr>
              <a:t> innebærer at det må være størst mulig likhet mellom treningen og den idretten man trener for.</a:t>
            </a:r>
          </a:p>
          <a:p>
            <a:pPr marL="0" indent="0">
              <a:buNone/>
            </a:pPr>
            <a:endParaRPr lang="nb-NO" b="1">
              <a:solidFill>
                <a:srgbClr val="000000"/>
              </a:solidFill>
              <a:latin typeface="Calibri" panose="020F0502020204030204" pitchFamily="34" charset="0"/>
              <a:ea typeface="MS PGothic" panose="020B0600070205080204" pitchFamily="34" charset="-128"/>
            </a:endParaRPr>
          </a:p>
        </p:txBody>
      </p:sp>
    </p:spTree>
    <p:extLst>
      <p:ext uri="{BB962C8B-B14F-4D97-AF65-F5344CB8AC3E}">
        <p14:creationId xmlns:p14="http://schemas.microsoft.com/office/powerpoint/2010/main" val="3062992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Prinsipper for god fotballaktivitet</a:t>
            </a:r>
            <a:endParaRPr lang="nn-NO"/>
          </a:p>
        </p:txBody>
      </p:sp>
      <p:sp>
        <p:nvSpPr>
          <p:cNvPr id="5" name="Plassholder for innhold 4">
            <a:extLst>
              <a:ext uri="{FF2B5EF4-FFF2-40B4-BE49-F238E27FC236}">
                <a16:creationId xmlns:a16="http://schemas.microsoft.com/office/drawing/2014/main" id="{6C3EA9F3-053D-FADB-8486-309E6B77E680}"/>
              </a:ext>
            </a:extLst>
          </p:cNvPr>
          <p:cNvSpPr>
            <a:spLocks noGrp="1"/>
          </p:cNvSpPr>
          <p:nvPr>
            <p:ph idx="1"/>
          </p:nvPr>
        </p:nvSpPr>
        <p:spPr>
          <a:xfrm>
            <a:off x="838200" y="1690687"/>
            <a:ext cx="10515600" cy="4570965"/>
          </a:xfrm>
        </p:spPr>
        <p:txBody>
          <a:bodyPr>
            <a:normAutofit fontScale="85000" lnSpcReduction="10000"/>
          </a:bodyPr>
          <a:lstStyle/>
          <a:p>
            <a:r>
              <a:rPr lang="nb-NO" b="1" kern="1200">
                <a:solidFill>
                  <a:srgbClr val="000000"/>
                </a:solidFill>
                <a:effectLst/>
                <a:latin typeface="Calibri" panose="020F0502020204030204" pitchFamily="34" charset="0"/>
                <a:ea typeface="MS PGothic" panose="020B0600070205080204" pitchFamily="34" charset="-128"/>
                <a:cs typeface="+mn-cs"/>
              </a:rPr>
              <a:t>Gjenkjenning og variasjon</a:t>
            </a:r>
            <a:endParaRPr lang="en-GB">
              <a:effectLst/>
              <a:latin typeface="Times New Roman" panose="02020603050405020304" pitchFamily="18" charset="0"/>
              <a:ea typeface="Times New Roman" panose="02020603050405020304" pitchFamily="18" charset="0"/>
            </a:endParaRPr>
          </a:p>
          <a:p>
            <a:pPr marL="0" indent="0">
              <a:lnSpc>
                <a:spcPct val="107000"/>
              </a:lnSpc>
              <a:spcAft>
                <a:spcPts val="800"/>
              </a:spcAft>
              <a:buNone/>
            </a:pPr>
            <a:r>
              <a:rPr lang="nb-NO" sz="1800">
                <a:effectLst/>
                <a:latin typeface="Calibri" panose="020F0502020204030204" pitchFamily="34" charset="0"/>
                <a:ea typeface="Calibri" panose="020F0502020204030204" pitchFamily="34" charset="0"/>
                <a:cs typeface="Times New Roman" panose="02020603050405020304" pitchFamily="18" charset="0"/>
              </a:rPr>
              <a:t>Læring i fotball – å bli bedre til å skape og løse spillsituasjoner – er avhengig av at spillerne </a:t>
            </a:r>
            <a:r>
              <a:rPr lang="nb-NO" sz="1800" i="1">
                <a:effectLst/>
                <a:latin typeface="Calibri" panose="020F0502020204030204" pitchFamily="34" charset="0"/>
                <a:ea typeface="Calibri" panose="020F0502020204030204" pitchFamily="34" charset="0"/>
                <a:cs typeface="Times New Roman" panose="02020603050405020304" pitchFamily="18" charset="0"/>
              </a:rPr>
              <a:t>kjenner igjen</a:t>
            </a:r>
            <a:r>
              <a:rPr lang="nb-NO" sz="1800">
                <a:effectLst/>
                <a:latin typeface="Calibri" panose="020F0502020204030204" pitchFamily="34" charset="0"/>
                <a:ea typeface="Calibri" panose="020F0502020204030204" pitchFamily="34" charset="0"/>
                <a:cs typeface="Times New Roman" panose="02020603050405020304" pitchFamily="18" charset="0"/>
              </a:rPr>
              <a:t> typiske situasjoner som oppstår i kamp. Da kan de utvikle evnen til å bevege seg lurt og handle fornuftig i situasjonene.</a:t>
            </a:r>
          </a:p>
          <a:p>
            <a:pPr marL="0" indent="0">
              <a:lnSpc>
                <a:spcPct val="107000"/>
              </a:lnSpc>
              <a:spcAft>
                <a:spcPts val="800"/>
              </a:spcAft>
              <a:buNone/>
            </a:pPr>
            <a:r>
              <a:rPr lang="nb-NO" sz="1800">
                <a:effectLst/>
                <a:latin typeface="Calibri" panose="020F0502020204030204" pitchFamily="34" charset="0"/>
                <a:ea typeface="Calibri" panose="020F0502020204030204" pitchFamily="34" charset="0"/>
                <a:cs typeface="Times New Roman" panose="02020603050405020304" pitchFamily="18" charset="0"/>
              </a:rPr>
              <a:t>For uerfarne er det vanskelig å kjenne igjen de karakteristiske spillsituasjonene. De blir gjerne stående rådville eller handler vilkårlig. For å bli bedre til å gjenkjenne og mestre situasjonene trenger de å erfare situasjonene på ny og på ny. De må kort og godt få mye øving i slike tilpassede spillformer som vi beskrev under spesifisitetsprinsippet.</a:t>
            </a:r>
          </a:p>
          <a:p>
            <a:pPr marL="0" indent="0">
              <a:lnSpc>
                <a:spcPct val="107000"/>
              </a:lnSpc>
              <a:spcAft>
                <a:spcPts val="800"/>
              </a:spcAft>
              <a:buNone/>
            </a:pPr>
            <a:r>
              <a:rPr lang="nb-NO" sz="1800">
                <a:effectLst/>
                <a:latin typeface="Calibri" panose="020F0502020204030204" pitchFamily="34" charset="0"/>
                <a:ea typeface="Calibri" panose="020F0502020204030204" pitchFamily="34" charset="0"/>
                <a:cs typeface="Times New Roman" panose="02020603050405020304" pitchFamily="18" charset="0"/>
              </a:rPr>
              <a:t>Slik trening i en bestemt spillform kaller vi «repetisjon uten gjentakelse» – siden treningen i seg selv gir variasjon av betingelsene. Variasjonen kommer av at situasjonene aldri blir helt like, fordi spill–motspill aldri kan forutbestemmes fullt ut. Motspillerens handlinger vil være bestemmende for om det er lurt av ballføreren å sentre eller føre ballen videre. </a:t>
            </a:r>
          </a:p>
          <a:p>
            <a:pPr marL="0" indent="0">
              <a:lnSpc>
                <a:spcPct val="107000"/>
              </a:lnSpc>
              <a:spcAft>
                <a:spcPts val="800"/>
              </a:spcAft>
              <a:buNone/>
            </a:pPr>
            <a:r>
              <a:rPr lang="nb-NO" sz="1800">
                <a:effectLst/>
                <a:latin typeface="Calibri" panose="020F0502020204030204" pitchFamily="34" charset="0"/>
                <a:ea typeface="Calibri" panose="020F0502020204030204" pitchFamily="34" charset="0"/>
                <a:cs typeface="Times New Roman" panose="02020603050405020304" pitchFamily="18" charset="0"/>
              </a:rPr>
              <a:t>Trenere må også balansere hensynene til funksjonalitet og til variasjon i videre forstand. På den ene siden bør vi tenke funksjonalitet i treningen. På den andre siden bør ikke treningen bli ensformig. Hvis vi gjør det samme på treninga hver gang, blir aktiviteten etter hvert kjedelig og lite stimulerende for spillerne. Variasjon er nødvendig både for motivasjon og læringsutbytte. Ensformighet er over tid drepende for engasjementet. Samtidig bør vi være varsomme med å variere øvelsesutvalg og organiseringsformer for mye innenfor en og samme økt. Vi kjenner til trenere som har tusen øvelser å by på, men ingen sammenheng og progresjon i opplegget. Dersom nye øvelser stadig introduseres, går det mye tid til forklaringer og organisering. Og treneren får mindre tid til individuell oppfølging og tilpasninger til den enkeltes ferdighetsnivå. Variasjon må kombineres med sammenheng og fornuftig progresjon.</a:t>
            </a:r>
          </a:p>
        </p:txBody>
      </p:sp>
    </p:spTree>
    <p:extLst>
      <p:ext uri="{BB962C8B-B14F-4D97-AF65-F5344CB8AC3E}">
        <p14:creationId xmlns:p14="http://schemas.microsoft.com/office/powerpoint/2010/main" val="1755528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Prinsipper for god fotballaktivitet</a:t>
            </a:r>
            <a:endParaRPr lang="nn-NO"/>
          </a:p>
        </p:txBody>
      </p:sp>
      <p:sp>
        <p:nvSpPr>
          <p:cNvPr id="5" name="Plassholder for innhold 4">
            <a:extLst>
              <a:ext uri="{FF2B5EF4-FFF2-40B4-BE49-F238E27FC236}">
                <a16:creationId xmlns:a16="http://schemas.microsoft.com/office/drawing/2014/main" id="{6C3EA9F3-053D-FADB-8486-309E6B77E680}"/>
              </a:ext>
            </a:extLst>
          </p:cNvPr>
          <p:cNvSpPr>
            <a:spLocks noGrp="1"/>
          </p:cNvSpPr>
          <p:nvPr>
            <p:ph idx="1"/>
          </p:nvPr>
        </p:nvSpPr>
        <p:spPr>
          <a:xfrm>
            <a:off x="838200" y="1690688"/>
            <a:ext cx="10515600" cy="4351338"/>
          </a:xfrm>
        </p:spPr>
        <p:txBody>
          <a:bodyPr>
            <a:normAutofit/>
          </a:bodyPr>
          <a:lstStyle/>
          <a:p>
            <a:r>
              <a:rPr lang="en-GB" b="1" err="1">
                <a:solidFill>
                  <a:srgbClr val="000000"/>
                </a:solidFill>
                <a:latin typeface="Calibri" panose="020F0502020204030204" pitchFamily="34" charset="0"/>
                <a:ea typeface="MS PGothic" panose="020B0600070205080204" pitchFamily="34" charset="-128"/>
              </a:rPr>
              <a:t>Differensiering</a:t>
            </a:r>
            <a:r>
              <a:rPr lang="en-GB" b="1">
                <a:solidFill>
                  <a:srgbClr val="000000"/>
                </a:solidFill>
                <a:latin typeface="Calibri" panose="020F0502020204030204" pitchFamily="34" charset="0"/>
                <a:ea typeface="MS PGothic" panose="020B0600070205080204" pitchFamily="34" charset="-128"/>
              </a:rPr>
              <a:t> og </a:t>
            </a:r>
            <a:r>
              <a:rPr lang="en-GB" b="1" err="1">
                <a:solidFill>
                  <a:srgbClr val="000000"/>
                </a:solidFill>
                <a:latin typeface="Calibri" panose="020F0502020204030204" pitchFamily="34" charset="0"/>
                <a:ea typeface="MS PGothic" panose="020B0600070205080204" pitchFamily="34" charset="-128"/>
              </a:rPr>
              <a:t>jevnbyrdighet</a:t>
            </a:r>
            <a:endParaRPr lang="en-GB" b="1">
              <a:solidFill>
                <a:srgbClr val="000000"/>
              </a:solidFill>
              <a:latin typeface="Calibri" panose="020F0502020204030204" pitchFamily="34" charset="0"/>
              <a:ea typeface="MS PGothic" panose="020B0600070205080204" pitchFamily="34" charset="-128"/>
            </a:endParaRPr>
          </a:p>
          <a:p>
            <a:pPr marL="0" indent="0">
              <a:buNone/>
            </a:pPr>
            <a:endParaRPr lang="en-GB" b="1">
              <a:solidFill>
                <a:srgbClr val="000000"/>
              </a:solidFill>
              <a:latin typeface="Calibri" panose="020F0502020204030204" pitchFamily="34" charset="0"/>
              <a:ea typeface="MS PGothic" panose="020B0600070205080204" pitchFamily="34" charset="-128"/>
            </a:endParaRPr>
          </a:p>
          <a:p>
            <a:pPr marL="0" indent="0">
              <a:buNone/>
            </a:pPr>
            <a:r>
              <a:rPr lang="nb-NO">
                <a:solidFill>
                  <a:srgbClr val="000000"/>
                </a:solidFill>
                <a:latin typeface="Calibri" panose="020F0502020204030204" pitchFamily="34" charset="0"/>
                <a:ea typeface="MS PGothic" panose="020B0600070205080204" pitchFamily="34" charset="-128"/>
              </a:rPr>
              <a:t>Jevnbyrdighet jevnbyrdige lag menes at laget er sammensatt av spillere med ulikt ferdighetsnivå. Å sette sammen lag basert på ferdighetsnivå er «topping», det skal ikke forekomme i aldersklassen.</a:t>
            </a:r>
          </a:p>
          <a:p>
            <a:pPr marL="0" indent="0">
              <a:buNone/>
            </a:pPr>
            <a:endParaRPr lang="nb-NO">
              <a:solidFill>
                <a:srgbClr val="000000"/>
              </a:solidFill>
              <a:latin typeface="Calibri" panose="020F0502020204030204" pitchFamily="34" charset="0"/>
              <a:ea typeface="MS PGothic" panose="020B0600070205080204" pitchFamily="34" charset="-128"/>
            </a:endParaRPr>
          </a:p>
          <a:p>
            <a:pPr marL="0" indent="0">
              <a:buNone/>
            </a:pPr>
            <a:r>
              <a:rPr lang="nb-NO">
                <a:solidFill>
                  <a:srgbClr val="000000"/>
                </a:solidFill>
                <a:latin typeface="Calibri" panose="020F0502020204030204" pitchFamily="34" charset="0"/>
                <a:ea typeface="MS PGothic" panose="020B0600070205080204" pitchFamily="34" charset="-128"/>
              </a:rPr>
              <a:t>I barnefotballen ønsker vi mest mulig jevnbyrdige kamper for å fremme en best mulig balanse mellom mestring og utfordringer for alle.</a:t>
            </a:r>
            <a:endParaRPr lang="en-GB">
              <a:solidFill>
                <a:srgbClr val="000000"/>
              </a:solidFill>
              <a:latin typeface="Calibri" panose="020F0502020204030204" pitchFamily="34" charset="0"/>
              <a:ea typeface="MS PGothic" panose="020B0600070205080204" pitchFamily="34" charset="-128"/>
            </a:endParaRPr>
          </a:p>
        </p:txBody>
      </p:sp>
    </p:spTree>
    <p:extLst>
      <p:ext uri="{BB962C8B-B14F-4D97-AF65-F5344CB8AC3E}">
        <p14:creationId xmlns:p14="http://schemas.microsoft.com/office/powerpoint/2010/main" val="216413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0BD6F849-3EBA-79F8-2753-E6C5F267834F}"/>
              </a:ext>
            </a:extLst>
          </p:cNvPr>
          <p:cNvSpPr/>
          <p:nvPr/>
        </p:nvSpPr>
        <p:spPr>
          <a:xfrm>
            <a:off x="1054746" y="4053386"/>
            <a:ext cx="11025817" cy="2698147"/>
          </a:xfrm>
          <a:prstGeom prst="rect">
            <a:avLst/>
          </a:prstGeom>
          <a:solidFill>
            <a:srgbClr val="FF7979">
              <a:alpha val="49804"/>
            </a:srgb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kstSylinder 4">
            <a:extLst>
              <a:ext uri="{FF2B5EF4-FFF2-40B4-BE49-F238E27FC236}">
                <a16:creationId xmlns:a16="http://schemas.microsoft.com/office/drawing/2014/main" id="{E7E4368F-94AF-09DA-9299-F203692FC73A}"/>
              </a:ext>
            </a:extLst>
          </p:cNvPr>
          <p:cNvSpPr txBox="1"/>
          <p:nvPr/>
        </p:nvSpPr>
        <p:spPr>
          <a:xfrm>
            <a:off x="1054746" y="1344953"/>
            <a:ext cx="4743450"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a:ln>
                  <a:noFill/>
                </a:ln>
                <a:solidFill>
                  <a:prstClr val="black"/>
                </a:solidFill>
                <a:effectLst/>
                <a:uLnTx/>
                <a:uFillTx/>
                <a:latin typeface="Calibri" panose="020F0502020204030204"/>
                <a:ea typeface="+mn-ea"/>
                <a:cs typeface="+mn-cs"/>
              </a:rPr>
              <a:t>Differensiering</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er forskjellsbehandling av spillerne i positiv forstand.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I praksis innebærer differensiering å tilpasse aktiviteten med utgangspunkt i enkeltspillernes ferdighetsmessige ståsted.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Noen spillere har også behov for å spille med «bestevennene» sine. Det betyr at det kan være lurt å la de som går best i sammen trene sammen av og til.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Hensikten med differensiering er å gi alle spillerne både glede, utfordringer og mestringsopplevelser på fotballtreningene.</a:t>
            </a:r>
            <a:endParaRPr kumimoji="0" lang="en-GB"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kstSylinder 5">
            <a:extLst>
              <a:ext uri="{FF2B5EF4-FFF2-40B4-BE49-F238E27FC236}">
                <a16:creationId xmlns:a16="http://schemas.microsoft.com/office/drawing/2014/main" id="{94CBE256-E8E1-D374-9AC6-F747F018574E}"/>
              </a:ext>
            </a:extLst>
          </p:cNvPr>
          <p:cNvSpPr txBox="1"/>
          <p:nvPr/>
        </p:nvSpPr>
        <p:spPr>
          <a:xfrm>
            <a:off x="6096000" y="1344953"/>
            <a:ext cx="5476875" cy="27853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a:ln>
                  <a:noFill/>
                </a:ln>
                <a:solidFill>
                  <a:prstClr val="black"/>
                </a:solidFill>
                <a:effectLst/>
                <a:uLnTx/>
                <a:uFillTx/>
                <a:latin typeface="Calibri" panose="020F0502020204030204"/>
                <a:ea typeface="+mn-ea"/>
                <a:cs typeface="+mn-cs"/>
              </a:rPr>
              <a:t>Differensiering</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kan gjennomføres på tre ulike måter: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Tx/>
              <a:buAutoNum type="arabicPeriod"/>
              <a:tabLst/>
              <a:defRPr/>
            </a:pP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Differensiering gjennom tilpasninger i TRENINGSØKTA.</a:t>
            </a:r>
          </a:p>
          <a:p>
            <a:pPr marL="342900" marR="0" lvl="0" indent="-342900" algn="l" defTabSz="914400" rtl="0" eaLnBrk="1" fontAlgn="auto" latinLnBrk="0" hangingPunct="1">
              <a:lnSpc>
                <a:spcPct val="150000"/>
              </a:lnSpc>
              <a:spcBef>
                <a:spcPts val="0"/>
              </a:spcBef>
              <a:spcAft>
                <a:spcPts val="0"/>
              </a:spcAft>
              <a:buClrTx/>
              <a:buSzTx/>
              <a:buFontTx/>
              <a:buAutoNum type="arabicPeriod"/>
              <a:tabLst/>
              <a:defRPr/>
            </a:pP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Differensiering gjennom TILPASSET KAMPARENA.</a:t>
            </a:r>
          </a:p>
          <a:p>
            <a:pPr marL="342900" marR="0" lvl="0" indent="-342900" algn="l" defTabSz="914400" rtl="0" eaLnBrk="1" fontAlgn="auto" latinLnBrk="0" hangingPunct="1">
              <a:lnSpc>
                <a:spcPct val="150000"/>
              </a:lnSpc>
              <a:spcBef>
                <a:spcPts val="0"/>
              </a:spcBef>
              <a:spcAft>
                <a:spcPts val="0"/>
              </a:spcAft>
              <a:buClrTx/>
              <a:buSzTx/>
              <a:buFontTx/>
              <a:buAutoNum type="arabicPeriod"/>
              <a:tabLst/>
              <a:defRPr/>
            </a:pP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Differensiering gjennom HOSPITERING.</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nb-NO"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For aldersgruppen 5 år: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err="1">
                <a:ln>
                  <a:noFill/>
                </a:ln>
                <a:solidFill>
                  <a:prstClr val="black"/>
                </a:solidFill>
                <a:effectLst/>
                <a:uLnTx/>
                <a:uFillTx/>
                <a:latin typeface="Calibri" panose="020F0502020204030204"/>
                <a:ea typeface="+mn-ea"/>
                <a:cs typeface="+mn-cs"/>
              </a:rPr>
              <a:t>Nr</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1 </a:t>
            </a:r>
            <a:r>
              <a:rPr kumimoji="0" lang="nb-NO" sz="1400" b="1" i="0" u="sng" strike="noStrike" kern="1200" cap="none" spc="0" normalizeH="0" baseline="0" noProof="0">
                <a:ln>
                  <a:noFill/>
                </a:ln>
                <a:solidFill>
                  <a:prstClr val="black"/>
                </a:solidFill>
                <a:effectLst/>
                <a:uLnTx/>
                <a:uFillTx/>
                <a:latin typeface="Calibri" panose="020F0502020204030204"/>
                <a:ea typeface="+mn-ea"/>
                <a:cs typeface="+mn-cs"/>
              </a:rPr>
              <a:t>skal </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benyttes. Sett cirka like gode spillere opp mot hverandre.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err="1">
                <a:ln>
                  <a:noFill/>
                </a:ln>
                <a:solidFill>
                  <a:prstClr val="black"/>
                </a:solidFill>
                <a:effectLst/>
                <a:uLnTx/>
                <a:uFillTx/>
                <a:latin typeface="Calibri" panose="020F0502020204030204"/>
                <a:ea typeface="+mn-ea"/>
                <a:cs typeface="+mn-cs"/>
              </a:rPr>
              <a:t>Nr</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2 </a:t>
            </a:r>
            <a:r>
              <a:rPr kumimoji="0" lang="nb-NO" sz="1400" b="1" i="0" u="sng" strike="noStrike" kern="1200" cap="none" spc="0" normalizeH="0" baseline="0" noProof="0">
                <a:ln>
                  <a:noFill/>
                </a:ln>
                <a:solidFill>
                  <a:prstClr val="black"/>
                </a:solidFill>
                <a:effectLst/>
                <a:uLnTx/>
                <a:uFillTx/>
                <a:latin typeface="Calibri" panose="020F0502020204030204"/>
                <a:ea typeface="+mn-ea"/>
                <a:cs typeface="+mn-cs"/>
              </a:rPr>
              <a:t>kan</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benyttes. Del inn i jevngode lag.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err="1">
                <a:ln>
                  <a:noFill/>
                </a:ln>
                <a:solidFill>
                  <a:prstClr val="black"/>
                </a:solidFill>
                <a:effectLst/>
                <a:uLnTx/>
                <a:uFillTx/>
                <a:latin typeface="Calibri" panose="020F0502020204030204"/>
                <a:ea typeface="+mn-ea"/>
                <a:cs typeface="+mn-cs"/>
              </a:rPr>
              <a:t>Nr</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3 Hospitering </a:t>
            </a:r>
            <a:r>
              <a:rPr kumimoji="0" lang="nb-NO" sz="1400" b="1" i="0" u="sng" strike="noStrike" kern="1200" cap="none" spc="0" normalizeH="0" baseline="0" noProof="0">
                <a:ln>
                  <a:noFill/>
                </a:ln>
                <a:solidFill>
                  <a:prstClr val="black"/>
                </a:solidFill>
                <a:effectLst/>
                <a:uLnTx/>
                <a:uFillTx/>
                <a:latin typeface="Calibri" panose="020F0502020204030204"/>
                <a:ea typeface="+mn-ea"/>
                <a:cs typeface="+mn-cs"/>
              </a:rPr>
              <a:t>benyttes ikke</a:t>
            </a:r>
            <a:r>
              <a:rPr kumimoji="0" lang="nb-NO" sz="1400" b="0" i="0" u="none" strike="noStrike" kern="1200" cap="none" spc="0" normalizeH="0" baseline="0" noProof="0">
                <a:ln>
                  <a:noFill/>
                </a:ln>
                <a:solidFill>
                  <a:prstClr val="black"/>
                </a:solidFill>
                <a:effectLst/>
                <a:uLnTx/>
                <a:uFillTx/>
                <a:latin typeface="Calibri" panose="020F0502020204030204"/>
                <a:ea typeface="+mn-ea"/>
                <a:cs typeface="+mn-cs"/>
              </a:rPr>
              <a:t> i denne aldersgruppen.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GB"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kstSylinder 8">
            <a:extLst>
              <a:ext uri="{FF2B5EF4-FFF2-40B4-BE49-F238E27FC236}">
                <a16:creationId xmlns:a16="http://schemas.microsoft.com/office/drawing/2014/main" id="{A5AF1DF7-45BB-F3C5-BBAC-1FDC3A7EF81D}"/>
              </a:ext>
            </a:extLst>
          </p:cNvPr>
          <p:cNvSpPr txBox="1"/>
          <p:nvPr/>
        </p:nvSpPr>
        <p:spPr>
          <a:xfrm>
            <a:off x="1054746" y="4036357"/>
            <a:ext cx="1102581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1" i="0" u="none" strike="noStrike" kern="1200" cap="none" spc="0" normalizeH="0" baseline="0" noProof="0">
                <a:ln>
                  <a:noFill/>
                </a:ln>
                <a:solidFill>
                  <a:prstClr val="black"/>
                </a:solidFill>
                <a:effectLst/>
                <a:uLnTx/>
                <a:uFillTx/>
                <a:latin typeface="Calibri" panose="020F0502020204030204"/>
                <a:ea typeface="+mn-ea"/>
                <a:cs typeface="+mn-cs"/>
              </a:rPr>
              <a:t>EKSEMPLER PÅ DIFFERENSIERING I ØKTA</a:t>
            </a:r>
            <a:endParaRPr kumimoji="0" lang="en-GB"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kstSylinder 9">
            <a:extLst>
              <a:ext uri="{FF2B5EF4-FFF2-40B4-BE49-F238E27FC236}">
                <a16:creationId xmlns:a16="http://schemas.microsoft.com/office/drawing/2014/main" id="{4143BBDD-BC5A-D249-B59F-64F997DB2063}"/>
              </a:ext>
            </a:extLst>
          </p:cNvPr>
          <p:cNvSpPr txBox="1"/>
          <p:nvPr/>
        </p:nvSpPr>
        <p:spPr>
          <a:xfrm>
            <a:off x="1054255" y="4554765"/>
            <a:ext cx="3675600" cy="21544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a:ln>
                  <a:noFill/>
                </a:ln>
                <a:solidFill>
                  <a:prstClr val="black"/>
                </a:solidFill>
                <a:effectLst/>
                <a:uLnTx/>
                <a:uFillTx/>
                <a:latin typeface="Calibri" panose="020F0502020204030204"/>
                <a:ea typeface="+mn-ea"/>
                <a:cs typeface="+mn-cs"/>
              </a:rPr>
              <a:t>SMÅLAGSSPILL:</a:t>
            </a:r>
            <a:b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Eks: 12 spillere på trening.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Del gruppen i 2 (6 i hver gruppe) ut fra spillernes ståsted.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Lag 2 lag av 3 fra hver gruppe og la disse spille mot hverandre på trening.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PS: Ikke gjør dette hver gang, men det bør gjøres oftere enn man deler vilkårlig.</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kstSylinder 10">
            <a:extLst>
              <a:ext uri="{FF2B5EF4-FFF2-40B4-BE49-F238E27FC236}">
                <a16:creationId xmlns:a16="http://schemas.microsoft.com/office/drawing/2014/main" id="{BCE643AC-AD3D-BDFD-AC6D-618C0B7110A4}"/>
              </a:ext>
            </a:extLst>
          </p:cNvPr>
          <p:cNvSpPr txBox="1"/>
          <p:nvPr/>
        </p:nvSpPr>
        <p:spPr>
          <a:xfrm>
            <a:off x="4729363" y="4542547"/>
            <a:ext cx="3675600" cy="21544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a:ln>
                  <a:noFill/>
                </a:ln>
                <a:solidFill>
                  <a:prstClr val="black"/>
                </a:solidFill>
                <a:effectLst/>
                <a:uLnTx/>
                <a:uFillTx/>
                <a:latin typeface="Calibri" panose="020F0502020204030204"/>
                <a:ea typeface="+mn-ea"/>
                <a:cs typeface="+mn-cs"/>
              </a:rPr>
              <a:t>SKUDDTRENING:</a:t>
            </a:r>
            <a:b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Spillere har hver sin ball og spiller ballen fram til trener/forelder som tilrettelegger.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Calibri" panose="020F0502020204030204"/>
                <a:ea typeface="+mn-ea"/>
                <a:cs typeface="+mn-cs"/>
              </a:rPr>
              <a:t>Nybegynneren må få lov til: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å skyte på en ball som ligger stille, ha god tid på tilløpet på en ball som kommer sakte rullende mot og få den på godfoten.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Calibri" panose="020F0502020204030204"/>
                <a:ea typeface="+mn-ea"/>
                <a:cs typeface="+mn-cs"/>
              </a:rPr>
              <a:t>Mens de som mestrer dette må få:</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ballen fra siden der godfoten er, ballen fra motsatt side eller gradvis dårligere tid (hardere pasning).</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kstSylinder 11">
            <a:extLst>
              <a:ext uri="{FF2B5EF4-FFF2-40B4-BE49-F238E27FC236}">
                <a16:creationId xmlns:a16="http://schemas.microsoft.com/office/drawing/2014/main" id="{A6C8E2D2-1B59-D11B-03E3-DA6A20629D90}"/>
              </a:ext>
            </a:extLst>
          </p:cNvPr>
          <p:cNvSpPr txBox="1"/>
          <p:nvPr/>
        </p:nvSpPr>
        <p:spPr>
          <a:xfrm>
            <a:off x="8403980" y="4542547"/>
            <a:ext cx="3675600" cy="21544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a:ln>
                  <a:noFill/>
                </a:ln>
                <a:solidFill>
                  <a:prstClr val="black"/>
                </a:solidFill>
                <a:effectLst/>
                <a:uLnTx/>
                <a:uFillTx/>
                <a:latin typeface="Calibri" panose="020F0502020204030204"/>
                <a:ea typeface="+mn-ea"/>
                <a:cs typeface="+mn-cs"/>
              </a:rPr>
              <a:t>PASNINGSTRENIGN:</a:t>
            </a:r>
            <a:b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Eks: 12 spillere på trening.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Del gruppen i 4 (3 i hver gruppe) ut fra spillernes ståsted.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Organiser 2 pasningsøvelser.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En lett og en vanskelige.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t>Alle gruppene er en gang innom den vanskeligste øvelsen, men gruppen med de beste spillerne er her lengre enn de andre.</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ktangel 6">
            <a:extLst>
              <a:ext uri="{FF2B5EF4-FFF2-40B4-BE49-F238E27FC236}">
                <a16:creationId xmlns:a16="http://schemas.microsoft.com/office/drawing/2014/main" id="{67EB2360-6D42-D191-0B1A-ECFB91623E42}"/>
              </a:ext>
            </a:extLst>
          </p:cNvPr>
          <p:cNvSpPr/>
          <p:nvPr/>
        </p:nvSpPr>
        <p:spPr>
          <a:xfrm>
            <a:off x="109268" y="106467"/>
            <a:ext cx="11973464" cy="106212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2" descr="logo">
            <a:extLst>
              <a:ext uri="{FF2B5EF4-FFF2-40B4-BE49-F238E27FC236}">
                <a16:creationId xmlns:a16="http://schemas.microsoft.com/office/drawing/2014/main" id="{CFB0ED6C-828B-FDEA-2EF7-4200810C86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68" y="106467"/>
            <a:ext cx="947647" cy="1062128"/>
          </a:xfrm>
          <a:prstGeom prst="rect">
            <a:avLst/>
          </a:prstGeom>
          <a:noFill/>
          <a:extLst>
            <a:ext uri="{909E8E84-426E-40DD-AFC4-6F175D3DCCD1}">
              <a14:hiddenFill xmlns:a14="http://schemas.microsoft.com/office/drawing/2010/main">
                <a:solidFill>
                  <a:srgbClr val="FFFFFF"/>
                </a:solidFill>
              </a14:hiddenFill>
            </a:ext>
          </a:extLst>
        </p:spPr>
      </p:pic>
      <p:sp>
        <p:nvSpPr>
          <p:cNvPr id="14" name="TekstSylinder 13">
            <a:extLst>
              <a:ext uri="{FF2B5EF4-FFF2-40B4-BE49-F238E27FC236}">
                <a16:creationId xmlns:a16="http://schemas.microsoft.com/office/drawing/2014/main" id="{B2B90435-B592-F0A2-53FD-CFDC97BDD706}"/>
              </a:ext>
            </a:extLst>
          </p:cNvPr>
          <p:cNvSpPr txBox="1"/>
          <p:nvPr/>
        </p:nvSpPr>
        <p:spPr>
          <a:xfrm>
            <a:off x="1489218" y="314365"/>
            <a:ext cx="105903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a:ln>
                  <a:noFill/>
                </a:ln>
                <a:solidFill>
                  <a:prstClr val="black"/>
                </a:solidFill>
                <a:effectLst/>
                <a:uLnTx/>
                <a:uFillTx/>
                <a:latin typeface="Calibri" panose="020F0502020204030204"/>
                <a:ea typeface="+mn-ea"/>
                <a:cs typeface="+mn-cs"/>
              </a:rPr>
              <a:t>Differensiering	</a:t>
            </a:r>
            <a:endParaRPr kumimoji="0" lang="en-GB" sz="3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042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Hovedtemaer i modul 1</a:t>
            </a:r>
            <a:endParaRPr lang="nn-NO"/>
          </a:p>
        </p:txBody>
      </p:sp>
      <p:pic>
        <p:nvPicPr>
          <p:cNvPr id="6" name="Plassholder for innhold 5">
            <a:extLst>
              <a:ext uri="{FF2B5EF4-FFF2-40B4-BE49-F238E27FC236}">
                <a16:creationId xmlns:a16="http://schemas.microsoft.com/office/drawing/2014/main" id="{39F6207C-5651-407D-A831-A9CDFE3FAC3D}"/>
              </a:ext>
            </a:extLst>
          </p:cNvPr>
          <p:cNvPicPr>
            <a:picLocks noGrp="1" noChangeAspect="1"/>
          </p:cNvPicPr>
          <p:nvPr>
            <p:ph idx="1"/>
          </p:nvPr>
        </p:nvPicPr>
        <p:blipFill>
          <a:blip r:embed="rId3"/>
          <a:srcRect l="1452" r="1452"/>
          <a:stretch/>
        </p:blipFill>
        <p:spPr>
          <a:xfrm>
            <a:off x="986125" y="1690688"/>
            <a:ext cx="10219749" cy="4273334"/>
          </a:xfrm>
        </p:spPr>
      </p:pic>
      <p:sp>
        <p:nvSpPr>
          <p:cNvPr id="2" name="Ellipse 1">
            <a:extLst>
              <a:ext uri="{FF2B5EF4-FFF2-40B4-BE49-F238E27FC236}">
                <a16:creationId xmlns:a16="http://schemas.microsoft.com/office/drawing/2014/main" id="{FB14F2F9-5D55-AAB4-B81A-10C6A0377F6F}"/>
              </a:ext>
            </a:extLst>
          </p:cNvPr>
          <p:cNvSpPr/>
          <p:nvPr/>
        </p:nvSpPr>
        <p:spPr>
          <a:xfrm>
            <a:off x="4520646" y="3110599"/>
            <a:ext cx="3150705" cy="143351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1351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pPr algn="ctr"/>
            <a:r>
              <a:rPr lang="nb-NO"/>
              <a:t>Aktivitetskategoriene</a:t>
            </a:r>
            <a:endParaRPr lang="nn-NO"/>
          </a:p>
        </p:txBody>
      </p:sp>
      <p:pic>
        <p:nvPicPr>
          <p:cNvPr id="6146" name="Picture 2" descr="Barnefotballkvelden. Innhold Verdier og retningslinjer Klubben som sjef God  fotballaktivitet – i økta og kampen God fotballaktivitet. - ppt laste ned">
            <a:extLst>
              <a:ext uri="{FF2B5EF4-FFF2-40B4-BE49-F238E27FC236}">
                <a16:creationId xmlns:a16="http://schemas.microsoft.com/office/drawing/2014/main" id="{08867BD4-636E-15A6-9453-9A9661BD6A4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26733" y="1252538"/>
            <a:ext cx="7738533" cy="435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855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Hovedtemaer i modul 1</a:t>
            </a:r>
            <a:endParaRPr lang="nn-NO"/>
          </a:p>
        </p:txBody>
      </p:sp>
      <p:pic>
        <p:nvPicPr>
          <p:cNvPr id="6" name="Plassholder for innhold 5">
            <a:extLst>
              <a:ext uri="{FF2B5EF4-FFF2-40B4-BE49-F238E27FC236}">
                <a16:creationId xmlns:a16="http://schemas.microsoft.com/office/drawing/2014/main" id="{39F6207C-5651-407D-A831-A9CDFE3FAC3D}"/>
              </a:ext>
            </a:extLst>
          </p:cNvPr>
          <p:cNvPicPr>
            <a:picLocks noGrp="1" noChangeAspect="1"/>
          </p:cNvPicPr>
          <p:nvPr>
            <p:ph idx="1"/>
          </p:nvPr>
        </p:nvPicPr>
        <p:blipFill>
          <a:blip r:embed="rId3"/>
          <a:srcRect l="1452" r="1452"/>
          <a:stretch/>
        </p:blipFill>
        <p:spPr>
          <a:xfrm>
            <a:off x="986125" y="1690688"/>
            <a:ext cx="10219749" cy="4273334"/>
          </a:xfrm>
        </p:spPr>
      </p:pic>
      <p:sp>
        <p:nvSpPr>
          <p:cNvPr id="2" name="Ellipse 1">
            <a:extLst>
              <a:ext uri="{FF2B5EF4-FFF2-40B4-BE49-F238E27FC236}">
                <a16:creationId xmlns:a16="http://schemas.microsoft.com/office/drawing/2014/main" id="{FB14F2F9-5D55-AAB4-B81A-10C6A0377F6F}"/>
              </a:ext>
            </a:extLst>
          </p:cNvPr>
          <p:cNvSpPr/>
          <p:nvPr/>
        </p:nvSpPr>
        <p:spPr>
          <a:xfrm>
            <a:off x="4542183" y="4531546"/>
            <a:ext cx="3150705" cy="143351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05833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386A761-BEE9-41B1-BDE1-5AA5FFEACB91}"/>
              </a:ext>
            </a:extLst>
          </p:cNvPr>
          <p:cNvSpPr>
            <a:spLocks noGrp="1"/>
          </p:cNvSpPr>
          <p:nvPr>
            <p:ph type="title"/>
          </p:nvPr>
        </p:nvSpPr>
        <p:spPr/>
        <p:txBody>
          <a:bodyPr/>
          <a:lstStyle/>
          <a:p>
            <a:r>
              <a:rPr lang="nb-NO"/>
              <a:t>NFFs skoleringsplaner</a:t>
            </a:r>
            <a:endParaRPr lang="nn-NO"/>
          </a:p>
        </p:txBody>
      </p:sp>
      <p:sp>
        <p:nvSpPr>
          <p:cNvPr id="5" name="Plassholder for innhold 4">
            <a:extLst>
              <a:ext uri="{FF2B5EF4-FFF2-40B4-BE49-F238E27FC236}">
                <a16:creationId xmlns:a16="http://schemas.microsoft.com/office/drawing/2014/main" id="{858D5E2A-CF77-464B-DB41-40ADE1829BB0}"/>
              </a:ext>
            </a:extLst>
          </p:cNvPr>
          <p:cNvSpPr>
            <a:spLocks noGrp="1"/>
          </p:cNvSpPr>
          <p:nvPr>
            <p:ph idx="1"/>
          </p:nvPr>
        </p:nvSpPr>
        <p:spPr/>
        <p:txBody>
          <a:bodyPr/>
          <a:lstStyle/>
          <a:p>
            <a:r>
              <a:rPr lang="nb-NO" sz="4000" b="1" err="1">
                <a:hlinkClick r:id="rId3"/>
              </a:rPr>
              <a:t>tiim</a:t>
            </a:r>
            <a:endParaRPr lang="nb-NO" sz="4000" b="1"/>
          </a:p>
          <a:p>
            <a:endParaRPr lang="nb-NO"/>
          </a:p>
          <a:p>
            <a:r>
              <a:rPr lang="nb-NO" sz="4000" b="1">
                <a:hlinkClick r:id="rId4"/>
              </a:rPr>
              <a:t>Trenerguide - Hinna Fotball</a:t>
            </a:r>
            <a:endParaRPr lang="en-GB" sz="4000" b="1"/>
          </a:p>
        </p:txBody>
      </p:sp>
    </p:spTree>
    <p:extLst>
      <p:ext uri="{BB962C8B-B14F-4D97-AF65-F5344CB8AC3E}">
        <p14:creationId xmlns:p14="http://schemas.microsoft.com/office/powerpoint/2010/main" val="923897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E22F319-8892-4CAB-9982-8E36D2AD8C0D}"/>
              </a:ext>
            </a:extLst>
          </p:cNvPr>
          <p:cNvSpPr>
            <a:spLocks noGrp="1"/>
          </p:cNvSpPr>
          <p:nvPr>
            <p:ph type="title"/>
          </p:nvPr>
        </p:nvSpPr>
        <p:spPr/>
        <p:txBody>
          <a:bodyPr/>
          <a:lstStyle/>
          <a:p>
            <a:r>
              <a:rPr lang="nb-NO"/>
              <a:t>Gruppeoppgave til diskusjon</a:t>
            </a:r>
            <a:endParaRPr lang="nn-NO"/>
          </a:p>
        </p:txBody>
      </p:sp>
      <p:sp>
        <p:nvSpPr>
          <p:cNvPr id="5" name="Plassholder for innhold 4">
            <a:extLst>
              <a:ext uri="{FF2B5EF4-FFF2-40B4-BE49-F238E27FC236}">
                <a16:creationId xmlns:a16="http://schemas.microsoft.com/office/drawing/2014/main" id="{68821DF6-089C-4603-B7BC-355EE483CED0}"/>
              </a:ext>
            </a:extLst>
          </p:cNvPr>
          <p:cNvSpPr>
            <a:spLocks noGrp="1"/>
          </p:cNvSpPr>
          <p:nvPr>
            <p:ph idx="1"/>
          </p:nvPr>
        </p:nvSpPr>
        <p:spPr/>
        <p:txBody>
          <a:bodyPr/>
          <a:lstStyle/>
          <a:p>
            <a:pPr marL="0" indent="0">
              <a:buNone/>
            </a:pPr>
            <a:r>
              <a:rPr lang="nb-NO"/>
              <a:t>Gå sammen to og to, diskuter spørsmålene under og avslutt i plenum.</a:t>
            </a:r>
          </a:p>
          <a:p>
            <a:pPr marL="742950" indent="-742950">
              <a:buFont typeface="+mj-lt"/>
              <a:buAutoNum type="arabicParenR"/>
            </a:pPr>
            <a:r>
              <a:rPr lang="nb-NO"/>
              <a:t>Hvilke tre grunnsteiner hviler verdigrunnlaget på?</a:t>
            </a:r>
          </a:p>
          <a:p>
            <a:pPr marL="742950" indent="-742950">
              <a:buFont typeface="+mj-lt"/>
              <a:buAutoNum type="arabicParenR"/>
            </a:pPr>
            <a:r>
              <a:rPr lang="nb-NO"/>
              <a:t>Hvilke forpliktelser gir «Fotball for alle» klubben din og deg i treningshverdagen?</a:t>
            </a:r>
          </a:p>
        </p:txBody>
      </p:sp>
      <p:pic>
        <p:nvPicPr>
          <p:cNvPr id="7" name="Bilde 6">
            <a:extLst>
              <a:ext uri="{FF2B5EF4-FFF2-40B4-BE49-F238E27FC236}">
                <a16:creationId xmlns:a16="http://schemas.microsoft.com/office/drawing/2014/main" id="{C42128CC-2AAF-42BD-9D0E-7258FA92542D}"/>
              </a:ext>
            </a:extLst>
          </p:cNvPr>
          <p:cNvPicPr>
            <a:picLocks noChangeAspect="1"/>
          </p:cNvPicPr>
          <p:nvPr/>
        </p:nvPicPr>
        <p:blipFill>
          <a:blip r:embed="rId3"/>
          <a:stretch>
            <a:fillRect/>
          </a:stretch>
        </p:blipFill>
        <p:spPr>
          <a:xfrm rot="336548">
            <a:off x="7171241" y="5026365"/>
            <a:ext cx="1386833" cy="1555290"/>
          </a:xfrm>
          <a:prstGeom prst="rect">
            <a:avLst/>
          </a:prstGeom>
        </p:spPr>
      </p:pic>
    </p:spTree>
    <p:extLst>
      <p:ext uri="{BB962C8B-B14F-4D97-AF65-F5344CB8AC3E}">
        <p14:creationId xmlns:p14="http://schemas.microsoft.com/office/powerpoint/2010/main" val="518650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E22F319-8892-4CAB-9982-8E36D2AD8C0D}"/>
              </a:ext>
            </a:extLst>
          </p:cNvPr>
          <p:cNvSpPr>
            <a:spLocks noGrp="1"/>
          </p:cNvSpPr>
          <p:nvPr>
            <p:ph type="title"/>
          </p:nvPr>
        </p:nvSpPr>
        <p:spPr/>
        <p:txBody>
          <a:bodyPr/>
          <a:lstStyle/>
          <a:p>
            <a:r>
              <a:rPr lang="nb-NO"/>
              <a:t>Gruppeoppgave til diskusjon</a:t>
            </a:r>
            <a:endParaRPr lang="nn-NO"/>
          </a:p>
        </p:txBody>
      </p:sp>
      <p:sp>
        <p:nvSpPr>
          <p:cNvPr id="5" name="Plassholder for innhold 4">
            <a:extLst>
              <a:ext uri="{FF2B5EF4-FFF2-40B4-BE49-F238E27FC236}">
                <a16:creationId xmlns:a16="http://schemas.microsoft.com/office/drawing/2014/main" id="{68821DF6-089C-4603-B7BC-355EE483CED0}"/>
              </a:ext>
            </a:extLst>
          </p:cNvPr>
          <p:cNvSpPr>
            <a:spLocks noGrp="1"/>
          </p:cNvSpPr>
          <p:nvPr>
            <p:ph idx="1"/>
          </p:nvPr>
        </p:nvSpPr>
        <p:spPr/>
        <p:txBody>
          <a:bodyPr/>
          <a:lstStyle/>
          <a:p>
            <a:pPr marL="0" indent="0">
              <a:buNone/>
            </a:pPr>
            <a:r>
              <a:rPr lang="nb-NO"/>
              <a:t>Gå sammen to og to, diskuter spørsmålene under og avslutt i plenum.</a:t>
            </a:r>
          </a:p>
          <a:p>
            <a:pPr marL="742950" indent="-742950">
              <a:buFont typeface="+mj-lt"/>
              <a:buAutoNum type="arabicParenR"/>
            </a:pPr>
            <a:r>
              <a:rPr lang="nb-NO"/>
              <a:t>Hvilke fire aktivitetskategorier har vi?</a:t>
            </a:r>
          </a:p>
          <a:p>
            <a:pPr marL="742950" indent="-742950">
              <a:buFont typeface="+mj-lt"/>
              <a:buAutoNum type="arabicParenR"/>
            </a:pPr>
            <a:r>
              <a:rPr lang="nb-NO"/>
              <a:t>Hvilke ferdigheter trener du på når vi i er innenfor aktivitetskategorien «Sjef over ballen»?</a:t>
            </a:r>
          </a:p>
          <a:p>
            <a:pPr marL="742950" indent="-742950">
              <a:buFont typeface="+mj-lt"/>
              <a:buAutoNum type="arabicParenR"/>
            </a:pPr>
            <a:r>
              <a:rPr lang="nb-NO"/>
              <a:t>Hvorfor er det gunstig å øve på «Sjef over ballen» for de aller yngste?</a:t>
            </a:r>
          </a:p>
        </p:txBody>
      </p:sp>
      <p:pic>
        <p:nvPicPr>
          <p:cNvPr id="7" name="Bilde 6">
            <a:extLst>
              <a:ext uri="{FF2B5EF4-FFF2-40B4-BE49-F238E27FC236}">
                <a16:creationId xmlns:a16="http://schemas.microsoft.com/office/drawing/2014/main" id="{C42128CC-2AAF-42BD-9D0E-7258FA92542D}"/>
              </a:ext>
            </a:extLst>
          </p:cNvPr>
          <p:cNvPicPr>
            <a:picLocks noChangeAspect="1"/>
          </p:cNvPicPr>
          <p:nvPr/>
        </p:nvPicPr>
        <p:blipFill>
          <a:blip r:embed="rId3"/>
          <a:stretch>
            <a:fillRect/>
          </a:stretch>
        </p:blipFill>
        <p:spPr>
          <a:xfrm rot="336548">
            <a:off x="7171241" y="5026365"/>
            <a:ext cx="1386833" cy="1555290"/>
          </a:xfrm>
          <a:prstGeom prst="rect">
            <a:avLst/>
          </a:prstGeom>
        </p:spPr>
      </p:pic>
    </p:spTree>
    <p:extLst>
      <p:ext uri="{BB962C8B-B14F-4D97-AF65-F5344CB8AC3E}">
        <p14:creationId xmlns:p14="http://schemas.microsoft.com/office/powerpoint/2010/main" val="3847144042"/>
      </p:ext>
    </p:extLst>
  </p:cSld>
  <p:clrMapOvr>
    <a:masterClrMapping/>
  </p:clrMapOvr>
</p:sld>
</file>

<file path=ppt/theme/theme1.xml><?xml version="1.0" encoding="utf-8"?>
<a:theme xmlns:a="http://schemas.openxmlformats.org/drawingml/2006/main" name="Office-tema">
  <a:themeElements>
    <a:clrScheme name="Grasrottrener">
      <a:dk1>
        <a:srgbClr val="2C2858"/>
      </a:dk1>
      <a:lt1>
        <a:srgbClr val="FFFFFF"/>
      </a:lt1>
      <a:dk2>
        <a:srgbClr val="2C2858"/>
      </a:dk2>
      <a:lt2>
        <a:srgbClr val="FFFFFF"/>
      </a:lt2>
      <a:accent1>
        <a:srgbClr val="3BAD4C"/>
      </a:accent1>
      <a:accent2>
        <a:srgbClr val="9FC269"/>
      </a:accent2>
      <a:accent3>
        <a:srgbClr val="D9E6D2"/>
      </a:accent3>
      <a:accent4>
        <a:srgbClr val="3BAD4C"/>
      </a:accent4>
      <a:accent5>
        <a:srgbClr val="9FC269"/>
      </a:accent5>
      <a:accent6>
        <a:srgbClr val="D9E6D2"/>
      </a:accent6>
      <a:hlink>
        <a:srgbClr val="3BAD4C"/>
      </a:hlink>
      <a:folHlink>
        <a:srgbClr val="2C285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35ECDC22-D3DF-E646-AF19-D0719F5838A7}" vid="{47FEFB59-3C75-C744-9E10-1E232117D94D}"/>
    </a:ext>
  </a:ext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71F3F95B7C363F43B6BB63BA8580D1B1" ma:contentTypeVersion="18" ma:contentTypeDescription="Opprett et nytt dokument." ma:contentTypeScope="" ma:versionID="5b3904eb528dfeb0e0c7714a7c867a88">
  <xsd:schema xmlns:xsd="http://www.w3.org/2001/XMLSchema" xmlns:xs="http://www.w3.org/2001/XMLSchema" xmlns:p="http://schemas.microsoft.com/office/2006/metadata/properties" xmlns:ns2="29118140-d91b-4564-930e-55421f5d44a1" xmlns:ns3="b4ed43fe-da19-4c67-835d-ec321d2e347c" targetNamespace="http://schemas.microsoft.com/office/2006/metadata/properties" ma:root="true" ma:fieldsID="8acd4373fe8a71b71b579d46fb830bb3" ns2:_="" ns3:_="">
    <xsd:import namespace="29118140-d91b-4564-930e-55421f5d44a1"/>
    <xsd:import namespace="b4ed43fe-da19-4c67-835d-ec321d2e347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118140-d91b-4564-930e-55421f5d44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6afe672e-9cc4-4df7-ae47-8395342613e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4ed43fe-da19-4c67-835d-ec321d2e347c"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3" nillable="true" ma:displayName="Taxonomy Catch All Column" ma:hidden="true" ma:list="{2b21513d-3d62-493f-b96e-27b821226c6c}" ma:internalName="TaxCatchAll" ma:showField="CatchAllData" ma:web="b4ed43fe-da19-4c67-835d-ec321d2e34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9118140-d91b-4564-930e-55421f5d44a1">
      <Terms xmlns="http://schemas.microsoft.com/office/infopath/2007/PartnerControls"/>
    </lcf76f155ced4ddcb4097134ff3c332f>
    <TaxCatchAll xmlns="b4ed43fe-da19-4c67-835d-ec321d2e347c" xsi:nil="true"/>
  </documentManagement>
</p:properties>
</file>

<file path=customXml/itemProps1.xml><?xml version="1.0" encoding="utf-8"?>
<ds:datastoreItem xmlns:ds="http://schemas.openxmlformats.org/officeDocument/2006/customXml" ds:itemID="{7A94DCD4-0609-4637-841B-0C023760A084}">
  <ds:schemaRefs>
    <ds:schemaRef ds:uri="http://schemas.microsoft.com/sharepoint/v3/contenttype/forms"/>
  </ds:schemaRefs>
</ds:datastoreItem>
</file>

<file path=customXml/itemProps2.xml><?xml version="1.0" encoding="utf-8"?>
<ds:datastoreItem xmlns:ds="http://schemas.openxmlformats.org/officeDocument/2006/customXml" ds:itemID="{89EC86AD-42F8-4197-8A6D-D22CAED852EE}"/>
</file>

<file path=customXml/itemProps3.xml><?xml version="1.0" encoding="utf-8"?>
<ds:datastoreItem xmlns:ds="http://schemas.openxmlformats.org/officeDocument/2006/customXml" ds:itemID="{D47CDF32-2002-424E-90F3-C3A47296A968}">
  <ds:schemaRefs>
    <ds:schemaRef ds:uri="29118140-d91b-4564-930e-55421f5d44a1"/>
    <ds:schemaRef ds:uri="b4ed43fe-da19-4c67-835d-ec321d2e347c"/>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6831</Words>
  <Application>Microsoft Office PowerPoint</Application>
  <PresentationFormat>Widescreen</PresentationFormat>
  <Paragraphs>315</Paragraphs>
  <Slides>25</Slides>
  <Notes>21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ＭＳ Ｐゴシック</vt:lpstr>
      <vt:lpstr>Arial</vt:lpstr>
      <vt:lpstr>Arial Black</vt:lpstr>
      <vt:lpstr>Calibri</vt:lpstr>
      <vt:lpstr>Calibri Light</vt:lpstr>
      <vt:lpstr>Gotham SSm A</vt:lpstr>
      <vt:lpstr>Times New Roman</vt:lpstr>
      <vt:lpstr>TwitterChirp</vt:lpstr>
      <vt:lpstr>Office-tema</vt:lpstr>
      <vt:lpstr>1_Office-tema</vt:lpstr>
      <vt:lpstr>Klasserom modul 1</vt:lpstr>
      <vt:lpstr>Hovedtemaer i kurset</vt:lpstr>
      <vt:lpstr>Hovedtemaer i modul 1</vt:lpstr>
      <vt:lpstr>Verdigrunnlaget</vt:lpstr>
      <vt:lpstr>Fotball for alle</vt:lpstr>
      <vt:lpstr>PowerPoint Presentation</vt:lpstr>
      <vt:lpstr>Trygghet vs. utfordringer + Mestring = Trivsel og utvikling</vt:lpstr>
      <vt:lpstr>Trygghet vs. utfordringer + Mestring = Trivsel og utvikling</vt:lpstr>
      <vt:lpstr>Flytsonemodellen</vt:lpstr>
      <vt:lpstr>Fair Play</vt:lpstr>
      <vt:lpstr>PowerPoint Presentation</vt:lpstr>
      <vt:lpstr>PowerPoint Presentation</vt:lpstr>
      <vt:lpstr>Hovedtemaer i modul 1</vt:lpstr>
      <vt:lpstr>Prinsipper for god fotballaktivitet</vt:lpstr>
      <vt:lpstr>Prinsipper for god fotballaktivitet</vt:lpstr>
      <vt:lpstr>Prinsipper for god fotballaktivitet</vt:lpstr>
      <vt:lpstr>Prinsipper for god fotballaktivitet</vt:lpstr>
      <vt:lpstr>Prinsipper for god fotballaktivitet</vt:lpstr>
      <vt:lpstr>PowerPoint Presentation</vt:lpstr>
      <vt:lpstr>Hovedtemaer i modul 1</vt:lpstr>
      <vt:lpstr>Aktivitetskategoriene</vt:lpstr>
      <vt:lpstr>Hovedtemaer i modul 1</vt:lpstr>
      <vt:lpstr>NFFs skoleringsplaner</vt:lpstr>
      <vt:lpstr>Gruppeoppgave til diskusjon</vt:lpstr>
      <vt:lpstr>Gruppeoppgave til diskusjon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Microsoft Office User</dc:creator>
  <cp:lastModifiedBy>Tarjei Smågesjø</cp:lastModifiedBy>
  <cp:revision>1</cp:revision>
  <dcterms:created xsi:type="dcterms:W3CDTF">2020-02-05T10:52:22Z</dcterms:created>
  <dcterms:modified xsi:type="dcterms:W3CDTF">2024-10-31T14:06:03Z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0x01010071F3F95B7C363F43B6BB63BA8580D1B1</vt:lpwstr>
  </property>
</Properties>
</file>